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9" r:id="rId1"/>
  </p:sldMasterIdLst>
  <p:notesMasterIdLst>
    <p:notesMasterId r:id="rId69"/>
  </p:notesMasterIdLst>
  <p:handoutMasterIdLst>
    <p:handoutMasterId r:id="rId70"/>
  </p:handoutMasterIdLst>
  <p:sldIdLst>
    <p:sldId id="517" r:id="rId2"/>
    <p:sldId id="566" r:id="rId3"/>
    <p:sldId id="518" r:id="rId4"/>
    <p:sldId id="519" r:id="rId5"/>
    <p:sldId id="520" r:id="rId6"/>
    <p:sldId id="559" r:id="rId7"/>
    <p:sldId id="563" r:id="rId8"/>
    <p:sldId id="521" r:id="rId9"/>
    <p:sldId id="522" r:id="rId10"/>
    <p:sldId id="523" r:id="rId11"/>
    <p:sldId id="524" r:id="rId12"/>
    <p:sldId id="525" r:id="rId13"/>
    <p:sldId id="526" r:id="rId14"/>
    <p:sldId id="558" r:id="rId15"/>
    <p:sldId id="527" r:id="rId16"/>
    <p:sldId id="528" r:id="rId17"/>
    <p:sldId id="529" r:id="rId18"/>
    <p:sldId id="530" r:id="rId19"/>
    <p:sldId id="564" r:id="rId20"/>
    <p:sldId id="531" r:id="rId21"/>
    <p:sldId id="532" r:id="rId22"/>
    <p:sldId id="533" r:id="rId23"/>
    <p:sldId id="534" r:id="rId24"/>
    <p:sldId id="560" r:id="rId25"/>
    <p:sldId id="535" r:id="rId26"/>
    <p:sldId id="565" r:id="rId27"/>
    <p:sldId id="536" r:id="rId28"/>
    <p:sldId id="538" r:id="rId29"/>
    <p:sldId id="539" r:id="rId30"/>
    <p:sldId id="540" r:id="rId31"/>
    <p:sldId id="541" r:id="rId32"/>
    <p:sldId id="542" r:id="rId33"/>
    <p:sldId id="543" r:id="rId34"/>
    <p:sldId id="544" r:id="rId35"/>
    <p:sldId id="545" r:id="rId36"/>
    <p:sldId id="546" r:id="rId37"/>
    <p:sldId id="547" r:id="rId38"/>
    <p:sldId id="549" r:id="rId39"/>
    <p:sldId id="550" r:id="rId40"/>
    <p:sldId id="551" r:id="rId41"/>
    <p:sldId id="552" r:id="rId42"/>
    <p:sldId id="553" r:id="rId43"/>
    <p:sldId id="554" r:id="rId44"/>
    <p:sldId id="555" r:id="rId45"/>
    <p:sldId id="556" r:id="rId46"/>
    <p:sldId id="557" r:id="rId47"/>
    <p:sldId id="421" r:id="rId48"/>
    <p:sldId id="449" r:id="rId49"/>
    <p:sldId id="422" r:id="rId50"/>
    <p:sldId id="444" r:id="rId51"/>
    <p:sldId id="424" r:id="rId52"/>
    <p:sldId id="426" r:id="rId53"/>
    <p:sldId id="567" r:id="rId54"/>
    <p:sldId id="429" r:id="rId55"/>
    <p:sldId id="430" r:id="rId56"/>
    <p:sldId id="432" r:id="rId57"/>
    <p:sldId id="435" r:id="rId58"/>
    <p:sldId id="436" r:id="rId59"/>
    <p:sldId id="498" r:id="rId60"/>
    <p:sldId id="457" r:id="rId61"/>
    <p:sldId id="458" r:id="rId62"/>
    <p:sldId id="459" r:id="rId63"/>
    <p:sldId id="460" r:id="rId64"/>
    <p:sldId id="461" r:id="rId65"/>
    <p:sldId id="462" r:id="rId66"/>
    <p:sldId id="463" r:id="rId67"/>
    <p:sldId id="464" r:id="rId68"/>
  </p:sldIdLst>
  <p:sldSz cx="9144000" cy="6858000" type="screen4x3"/>
  <p:notesSz cx="6858000" cy="9144000"/>
  <p:custDataLst>
    <p:tags r:id="rId71"/>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5"/>
    <a:srgbClr val="00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56" autoAdjust="0"/>
    <p:restoredTop sz="78503" autoAdjust="0"/>
  </p:normalViewPr>
  <p:slideViewPr>
    <p:cSldViewPr>
      <p:cViewPr varScale="1">
        <p:scale>
          <a:sx n="98" d="100"/>
          <a:sy n="98" d="100"/>
        </p:scale>
        <p:origin x="24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tags" Target="tags/tag1.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76"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 Id="rId2"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pitchFamily="34" charset="0"/>
              </a:defRPr>
            </a:lvl1pPr>
          </a:lstStyle>
          <a:p>
            <a:pPr>
              <a:defRPr/>
            </a:pPr>
            <a:fld id="{D40DA6EB-1AA1-42F0-B7CE-67869E4FBD44}" type="datetimeFigureOut">
              <a:rPr lang="en-US"/>
              <a:pPr>
                <a:defRPr/>
              </a:pPr>
              <a:t>7/9/19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pitchFamily="34"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Arial" pitchFamily="34" charset="0"/>
              </a:defRPr>
            </a:lvl1pPr>
          </a:lstStyle>
          <a:p>
            <a:pPr>
              <a:defRPr/>
            </a:pPr>
            <a:fld id="{F5A64675-6AB0-4B9D-8821-295C696FC199}" type="slidenum">
              <a:rPr lang="en-US"/>
              <a:pPr>
                <a:defRPr/>
              </a:pPr>
              <a:t>‹#›</a:t>
            </a:fld>
            <a:endParaRPr lang="en-US"/>
          </a:p>
        </p:txBody>
      </p:sp>
    </p:spTree>
    <p:extLst>
      <p:ext uri="{BB962C8B-B14F-4D97-AF65-F5344CB8AC3E}">
        <p14:creationId xmlns:p14="http://schemas.microsoft.com/office/powerpoint/2010/main" val="1482406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US"/>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65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665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cs typeface="Arial" charset="0"/>
              </a:defRPr>
            </a:lvl1pPr>
          </a:lstStyle>
          <a:p>
            <a:pPr>
              <a:defRPr/>
            </a:pPr>
            <a:fld id="{05E3A3DA-B80A-4433-8785-EC062E4719D3}" type="slidenum">
              <a:rPr lang="en-US"/>
              <a:pPr>
                <a:defRPr/>
              </a:pPr>
              <a:t>‹#›</a:t>
            </a:fld>
            <a:endParaRPr lang="en-US"/>
          </a:p>
        </p:txBody>
      </p:sp>
    </p:spTree>
    <p:extLst>
      <p:ext uri="{BB962C8B-B14F-4D97-AF65-F5344CB8AC3E}">
        <p14:creationId xmlns:p14="http://schemas.microsoft.com/office/powerpoint/2010/main" val="2424591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50E24645-8B74-43DE-9A1D-DF95EC4F3990}" type="slidenum">
              <a:rPr lang="en-US" sz="1200">
                <a:latin typeface="Arial" charset="0"/>
              </a:rPr>
              <a:pPr/>
              <a:t>1</a:t>
            </a:fld>
            <a:endParaRPr lang="en-US" sz="1200" dirty="0">
              <a:latin typeface="Arial"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68580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11</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7085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12</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a:p>
            <a:pPr eaLnBrk="1" hangingPunct="1"/>
            <a:endParaRPr lang="en-US" dirty="0" smtClean="0"/>
          </a:p>
          <a:p>
            <a:pPr eaLnBrk="1" hangingPunct="1"/>
            <a:r>
              <a:rPr lang="en-US" dirty="0" smtClean="0"/>
              <a:t>Consider an alternative</a:t>
            </a:r>
            <a:r>
              <a:rPr lang="en-US" baseline="0" dirty="0" smtClean="0"/>
              <a:t> performance measure for </a:t>
            </a:r>
            <a:r>
              <a:rPr lang="en-US" dirty="0" smtClean="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endParaRPr lang="en-US" dirty="0"/>
          </a:p>
        </p:txBody>
      </p:sp>
    </p:spTree>
    <p:extLst>
      <p:ext uri="{BB962C8B-B14F-4D97-AF65-F5344CB8AC3E}">
        <p14:creationId xmlns:p14="http://schemas.microsoft.com/office/powerpoint/2010/main" val="1076700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128ADC66-FA4B-4D7E-9296-489EAD4E435F}" type="slidenum">
              <a:rPr lang="en-US" sz="1200">
                <a:solidFill>
                  <a:prstClr val="black"/>
                </a:solidFill>
                <a:latin typeface="Arial" charset="0"/>
              </a:rPr>
              <a:pPr/>
              <a:t>13</a:t>
            </a:fld>
            <a:endParaRPr lang="en-US" sz="1200">
              <a:solidFill>
                <a:prstClr val="black"/>
              </a:solidFill>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Compare chess or checkers to tic-tac-toe</a:t>
            </a:r>
            <a:r>
              <a:rPr lang="en-US" baseline="0" dirty="0" smtClean="0"/>
              <a:t> </a:t>
            </a:r>
          </a:p>
          <a:p>
            <a:pPr eaLnBrk="1" hangingPunct="1"/>
            <a:endParaRPr lang="en-US" baseline="0" dirty="0" smtClean="0"/>
          </a:p>
          <a:p>
            <a:pPr eaLnBrk="1" hangingPunct="1"/>
            <a:r>
              <a:rPr lang="en-US" baseline="0" dirty="0" smtClean="0"/>
              <a:t>An omniscient  agent knows the actual outcome of its actions and can act accordingly; but omniscience is  impossible in reality.</a:t>
            </a:r>
          </a:p>
          <a:p>
            <a:pPr eaLnBrk="1" hangingPunct="1"/>
            <a:r>
              <a:rPr lang="en-US" dirty="0" smtClean="0"/>
              <a:t>Rationality maximizes expected performance, while perfection maximizes actual performance.</a:t>
            </a:r>
            <a:endParaRPr lang="en-US" dirty="0"/>
          </a:p>
        </p:txBody>
      </p:sp>
    </p:spTree>
    <p:extLst>
      <p:ext uri="{BB962C8B-B14F-4D97-AF65-F5344CB8AC3E}">
        <p14:creationId xmlns:p14="http://schemas.microsoft.com/office/powerpoint/2010/main" val="1398008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14</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1034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15</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83148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E63A791-F3D0-4CCF-ABB4-9268E2BEDA36}" type="slidenum">
              <a:rPr lang="en-US" sz="1200" smtClean="0">
                <a:latin typeface="Arial" charset="0"/>
              </a:rPr>
              <a:pPr/>
              <a:t>16</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2525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17</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CCB </a:t>
            </a:r>
            <a:r>
              <a:rPr lang="mr-IN" dirty="0" smtClean="0"/>
              <a:t>–</a:t>
            </a:r>
            <a:r>
              <a:rPr lang="en-US" dirty="0" smtClean="0"/>
              <a:t> </a:t>
            </a:r>
            <a:r>
              <a:rPr lang="en-US" dirty="0" err="1" smtClean="0"/>
              <a:t>todo</a:t>
            </a:r>
            <a:r>
              <a:rPr lang="en-US" dirty="0" smtClean="0"/>
              <a:t> </a:t>
            </a:r>
            <a:r>
              <a:rPr lang="mr-IN" dirty="0" smtClean="0"/>
              <a:t>–</a:t>
            </a:r>
            <a:r>
              <a:rPr lang="en-US" dirty="0" smtClean="0"/>
              <a:t> Maybe</a:t>
            </a:r>
            <a:r>
              <a:rPr lang="en-US" baseline="0" dirty="0" smtClean="0"/>
              <a:t> replace </a:t>
            </a:r>
            <a:r>
              <a:rPr lang="en-US" baseline="0" smtClean="0"/>
              <a:t>with “Amazon Air” </a:t>
            </a:r>
            <a:r>
              <a:rPr lang="en-US" baseline="0" dirty="0" smtClean="0"/>
              <a:t>Drone Delivery? https://</a:t>
            </a:r>
            <a:r>
              <a:rPr lang="en-US" baseline="0" dirty="0" err="1" smtClean="0"/>
              <a:t>www.youtube.com</a:t>
            </a:r>
            <a:r>
              <a:rPr lang="en-US" baseline="0" dirty="0" smtClean="0"/>
              <a:t>/</a:t>
            </a:r>
            <a:r>
              <a:rPr lang="en-US" baseline="0" dirty="0" err="1" smtClean="0"/>
              <a:t>watch?v</a:t>
            </a:r>
            <a:r>
              <a:rPr lang="en-US" baseline="0" dirty="0" smtClean="0"/>
              <a:t>=vNySOrI2Ny8</a:t>
            </a:r>
            <a:endParaRPr lang="en-US" dirty="0" smtClean="0"/>
          </a:p>
          <a:p>
            <a:endParaRPr lang="en-US" dirty="0" smtClean="0"/>
          </a:p>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662517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83A255B-7C9F-4B66-A5FA-7BEC5AA1E9D0}" type="slidenum">
              <a:rPr lang="en-US" sz="1200" smtClean="0">
                <a:latin typeface="Arial" charset="0"/>
              </a:rPr>
              <a:pPr/>
              <a:t>18</a:t>
            </a:fld>
            <a:endParaRPr lang="en-US" sz="120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1" u="none" strike="noStrike" kern="1200" dirty="0" smtClean="0">
                <a:solidFill>
                  <a:schemeClr val="tx1"/>
                </a:solidFill>
                <a:effectLst/>
                <a:latin typeface="Arial" charset="0"/>
                <a:ea typeface="+mn-ea"/>
                <a:cs typeface="+mn-cs"/>
              </a:rPr>
              <a:t>Lidar</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acronym for </a:t>
            </a:r>
            <a:r>
              <a:rPr lang="en-US" sz="1200" b="0" i="1" u="none" strike="noStrike" kern="1200" dirty="0" smtClean="0">
                <a:solidFill>
                  <a:schemeClr val="tx1"/>
                </a:solidFill>
                <a:effectLst/>
                <a:latin typeface="Arial" charset="0"/>
                <a:ea typeface="+mn-ea"/>
                <a:cs typeface="+mn-cs"/>
              </a:rPr>
              <a:t>light detection and ranging</a:t>
            </a:r>
            <a:endParaRPr lang="en-US" dirty="0"/>
          </a:p>
        </p:txBody>
      </p:sp>
    </p:spTree>
    <p:extLst>
      <p:ext uri="{BB962C8B-B14F-4D97-AF65-F5344CB8AC3E}">
        <p14:creationId xmlns:p14="http://schemas.microsoft.com/office/powerpoint/2010/main" val="608459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19</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47360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9BD0CAD-8264-418C-B6B8-A9F1FA9A3E1B}" type="slidenum">
              <a:rPr lang="en-US" sz="1200" smtClean="0">
                <a:latin typeface="Arial" charset="0"/>
              </a:rPr>
              <a:pPr/>
              <a:t>20</a:t>
            </a:fld>
            <a:endParaRPr lang="en-US" sz="120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015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92387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8C200FD-C1FC-4478-9A7F-B77FF39EDBAF}" type="slidenum">
              <a:rPr lang="en-US" sz="1200" smtClean="0">
                <a:latin typeface="Arial" charset="0"/>
              </a:rPr>
              <a:pPr/>
              <a:t>21</a:t>
            </a:fld>
            <a:endParaRPr lang="en-US" sz="120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622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071B144-9631-43E6-B559-784503AE2E83}" type="slidenum">
              <a:rPr lang="en-US" sz="1200" smtClean="0">
                <a:latin typeface="Arial" charset="0"/>
              </a:rPr>
              <a:pPr/>
              <a:t>22</a:t>
            </a:fld>
            <a:endParaRPr lang="en-US" sz="120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52535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EAE90D1-CFF1-4D6F-8AFF-DD5F15EF11DF}" type="slidenum">
              <a:rPr lang="en-US" sz="1200" smtClean="0">
                <a:latin typeface="Arial" charset="0"/>
              </a:rPr>
              <a:pPr/>
              <a:t>23</a:t>
            </a:fld>
            <a:endParaRPr lang="en-US" sz="120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Multi-agent: Does</a:t>
            </a:r>
            <a:r>
              <a:rPr lang="en-US" baseline="0" dirty="0" smtClean="0"/>
              <a:t>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p>
          <a:p>
            <a:pPr eaLnBrk="1" hangingPunct="1"/>
            <a:endParaRPr lang="en-US" baseline="0" dirty="0" smtClean="0"/>
          </a:p>
          <a:p>
            <a:pPr eaLnBrk="1" hangingPunct="1"/>
            <a:r>
              <a:rPr lang="en-US" baseline="0" dirty="0" smtClean="0"/>
              <a:t>CCB </a:t>
            </a:r>
            <a:r>
              <a:rPr lang="mr-IN" baseline="0" dirty="0" smtClean="0"/>
              <a:t>–</a:t>
            </a:r>
            <a:r>
              <a:rPr lang="en-US" baseline="0" dirty="0" smtClean="0"/>
              <a:t> write the next slide on the board</a:t>
            </a:r>
            <a:endParaRPr lang="en-US" dirty="0"/>
          </a:p>
        </p:txBody>
      </p:sp>
    </p:spTree>
    <p:extLst>
      <p:ext uri="{BB962C8B-B14F-4D97-AF65-F5344CB8AC3E}">
        <p14:creationId xmlns:p14="http://schemas.microsoft.com/office/powerpoint/2010/main" val="291745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24</a:t>
            </a:fld>
            <a:endParaRPr lang="en-US"/>
          </a:p>
        </p:txBody>
      </p:sp>
    </p:spTree>
    <p:extLst>
      <p:ext uri="{BB962C8B-B14F-4D97-AF65-F5344CB8AC3E}">
        <p14:creationId xmlns:p14="http://schemas.microsoft.com/office/powerpoint/2010/main" val="267106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25</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7117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26</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61923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27</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03955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28</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Sometimes a performance measure can be formulated in whether an agent satisfies</a:t>
            </a:r>
            <a:r>
              <a:rPr lang="en-US" baseline="0" dirty="0" smtClean="0"/>
              <a:t> </a:t>
            </a:r>
            <a:r>
              <a:rPr lang="en-US" dirty="0" smtClean="0"/>
              <a:t>a goal.</a:t>
            </a:r>
          </a:p>
          <a:p>
            <a:pPr eaLnBrk="1" hangingPunct="1"/>
            <a:endParaRPr lang="en-US" dirty="0" smtClean="0"/>
          </a:p>
          <a:p>
            <a:pPr eaLnBrk="1" hangingPunct="1"/>
            <a:r>
              <a:rPr lang="en-US" dirty="0" smtClean="0"/>
              <a:t>This</a:t>
            </a:r>
            <a:r>
              <a:rPr lang="en-US" baseline="0" dirty="0" smtClean="0"/>
              <a:t> Is called a sliding block puzzle.  This instance is an 8-puzzle.</a:t>
            </a:r>
            <a:endParaRPr lang="en-US" dirty="0" smtClean="0"/>
          </a:p>
          <a:p>
            <a:pPr eaLnBrk="1" hangingPunct="1"/>
            <a:r>
              <a:rPr lang="en-US" dirty="0" smtClean="0"/>
              <a:t>9!/2 = 181k</a:t>
            </a:r>
          </a:p>
          <a:p>
            <a:pPr eaLnBrk="1" hangingPunct="1"/>
            <a:r>
              <a:rPr lang="en-US" dirty="0" smtClean="0"/>
              <a:t>Family of sliding block puzzles</a:t>
            </a:r>
            <a:r>
              <a:rPr lang="en-US" baseline="0" dirty="0" smtClean="0"/>
              <a:t> are NP complete.  15 block puzzle (4x4 board has 1.3 trillion states (1.3*10^12).</a:t>
            </a:r>
          </a:p>
          <a:p>
            <a:pPr eaLnBrk="1" hangingPunct="1"/>
            <a:r>
              <a:rPr lang="en-US" baseline="0" dirty="0" smtClean="0"/>
              <a:t>5x5 board has 10^25 states.</a:t>
            </a:r>
            <a:endParaRPr lang="en-US" dirty="0" smtClean="0"/>
          </a:p>
          <a:p>
            <a:pPr eaLnBrk="1" hangingPunct="1"/>
            <a:endParaRPr lang="en-US" dirty="0"/>
          </a:p>
        </p:txBody>
      </p:sp>
    </p:spTree>
    <p:extLst>
      <p:ext uri="{BB962C8B-B14F-4D97-AF65-F5344CB8AC3E}">
        <p14:creationId xmlns:p14="http://schemas.microsoft.com/office/powerpoint/2010/main" val="2073134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29</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Conveniently has nodes with unique first letters and nearly all letters of the alphabet</a:t>
            </a:r>
          </a:p>
          <a:p>
            <a:pPr eaLnBrk="1" hangingPunct="1"/>
            <a:r>
              <a:rPr lang="en-US" dirty="0" smtClean="0"/>
              <a:t>Oradea</a:t>
            </a:r>
          </a:p>
          <a:p>
            <a:pPr eaLnBrk="1" hangingPunct="1"/>
            <a:r>
              <a:rPr lang="en-US" dirty="0" err="1" smtClean="0"/>
              <a:t>Zerind</a:t>
            </a:r>
            <a:endParaRPr lang="en-US" dirty="0" smtClean="0"/>
          </a:p>
          <a:p>
            <a:pPr eaLnBrk="1" hangingPunct="1"/>
            <a:r>
              <a:rPr lang="en-US" dirty="0" smtClean="0"/>
              <a:t>Sibiu</a:t>
            </a:r>
            <a:br>
              <a:rPr lang="en-US" dirty="0" smtClean="0"/>
            </a:br>
            <a:r>
              <a:rPr lang="en-US" dirty="0" smtClean="0"/>
              <a:t>Arad</a:t>
            </a:r>
            <a:endParaRPr lang="en-US" dirty="0"/>
          </a:p>
        </p:txBody>
      </p:sp>
    </p:spTree>
    <p:extLst>
      <p:ext uri="{BB962C8B-B14F-4D97-AF65-F5344CB8AC3E}">
        <p14:creationId xmlns:p14="http://schemas.microsoft.com/office/powerpoint/2010/main" val="51748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30</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8364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79EB815-113F-493D-AF66-4161C653852F}" type="slidenum">
              <a:rPr lang="en-US" altLang="en-US" smtClean="0"/>
              <a:pPr/>
              <a:t>4</a:t>
            </a:fld>
            <a:endParaRPr lang="en-US" alt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77772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31</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endParaRPr lang="en-US" dirty="0"/>
          </a:p>
        </p:txBody>
      </p:sp>
    </p:spTree>
    <p:extLst>
      <p:ext uri="{BB962C8B-B14F-4D97-AF65-F5344CB8AC3E}">
        <p14:creationId xmlns:p14="http://schemas.microsoft.com/office/powerpoint/2010/main" val="1222046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32</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43812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33</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a:t>
            </a:r>
            <a:r>
              <a:rPr lang="en-US" altLang="en-US" dirty="0" smtClean="0"/>
              <a:t>compare to “world </a:t>
            </a:r>
            <a:r>
              <a:rPr lang="en-US" altLang="en-US" dirty="0"/>
              <a:t>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574777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B4204B8-E87D-4143-A09C-1726AA353762}" type="slidenum">
              <a:rPr lang="en-US" altLang="en-US" sz="1300">
                <a:latin typeface="Times" pitchFamily="18" charset="0"/>
              </a:rPr>
              <a:pPr/>
              <a:t>34</a:t>
            </a:fld>
            <a:endParaRPr lang="en-US" altLang="en-US" sz="1300">
              <a:latin typeface="Times"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CCB </a:t>
            </a:r>
            <a:r>
              <a:rPr lang="mr-IN" dirty="0" smtClean="0"/>
              <a:t>–</a:t>
            </a:r>
            <a:r>
              <a:rPr lang="en-US" dirty="0" smtClean="0"/>
              <a:t> ask students to give answer, write their</a:t>
            </a:r>
            <a:r>
              <a:rPr lang="en-US" baseline="0" dirty="0" smtClean="0"/>
              <a:t> answers on the board.</a:t>
            </a:r>
            <a:endParaRPr lang="en-US" dirty="0"/>
          </a:p>
        </p:txBody>
      </p:sp>
    </p:spTree>
    <p:extLst>
      <p:ext uri="{BB962C8B-B14F-4D97-AF65-F5344CB8AC3E}">
        <p14:creationId xmlns:p14="http://schemas.microsoft.com/office/powerpoint/2010/main" val="144474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35</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4120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36</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Transition model: given a state and an action, this returns the resulting state.  For example, if we apply</a:t>
            </a:r>
            <a:r>
              <a:rPr lang="en-US" baseline="0" dirty="0" smtClean="0"/>
              <a:t> </a:t>
            </a:r>
            <a:r>
              <a:rPr lang="en-US" i="1" baseline="0" dirty="0" smtClean="0"/>
              <a:t>left</a:t>
            </a:r>
            <a:r>
              <a:rPr lang="en-US" i="0" baseline="0" dirty="0" smtClean="0"/>
              <a:t> to the start state, the resulting state has 5 and the blank switched.</a:t>
            </a:r>
            <a:endParaRPr lang="en-US" dirty="0"/>
          </a:p>
        </p:txBody>
      </p:sp>
    </p:spTree>
    <p:extLst>
      <p:ext uri="{BB962C8B-B14F-4D97-AF65-F5344CB8AC3E}">
        <p14:creationId xmlns:p14="http://schemas.microsoft.com/office/powerpoint/2010/main" val="1583091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37</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94353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38</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04122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39</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803941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40</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844746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F52DA153-DE95-4D5E-B5E5-90A52FF30B09}" type="slidenum">
              <a:rPr lang="en-US" altLang="en-US" smtClean="0"/>
              <a:pPr/>
              <a:t>5</a:t>
            </a:fld>
            <a:endParaRPr lang="en-US" alt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671722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41</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0399482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42</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For each node n of the tree, we have a structure that contains four components:  </a:t>
            </a:r>
          </a:p>
          <a:p>
            <a:pPr eaLnBrk="1" hangingPunct="1"/>
            <a:r>
              <a:rPr lang="en-US" dirty="0" smtClean="0"/>
              <a:t>• </a:t>
            </a:r>
            <a:r>
              <a:rPr lang="en-US" dirty="0" err="1" smtClean="0"/>
              <a:t>n.STATE</a:t>
            </a:r>
            <a:r>
              <a:rPr lang="en-US" dirty="0" smtClean="0"/>
              <a:t>: the state in the state space to which the node corresponds; </a:t>
            </a:r>
          </a:p>
          <a:p>
            <a:pPr eaLnBrk="1" hangingPunct="1"/>
            <a:r>
              <a:rPr lang="en-US" dirty="0" smtClean="0"/>
              <a:t>• </a:t>
            </a:r>
            <a:r>
              <a:rPr lang="en-US" dirty="0" err="1" smtClean="0"/>
              <a:t>n.PARENT</a:t>
            </a:r>
            <a:r>
              <a:rPr lang="en-US" dirty="0" smtClean="0"/>
              <a:t>: the node in the search tree that generated this node;  </a:t>
            </a:r>
          </a:p>
          <a:p>
            <a:pPr eaLnBrk="1" hangingPunct="1"/>
            <a:r>
              <a:rPr lang="en-US" dirty="0" smtClean="0"/>
              <a:t>• </a:t>
            </a:r>
            <a:r>
              <a:rPr lang="en-US" dirty="0" err="1" smtClean="0"/>
              <a:t>n.ACTION</a:t>
            </a:r>
            <a:r>
              <a:rPr lang="en-US" dirty="0" smtClean="0"/>
              <a:t>: the action that was applied to the parent to generate the node;  </a:t>
            </a:r>
          </a:p>
          <a:p>
            <a:pPr eaLnBrk="1" hangingPunct="1"/>
            <a:r>
              <a:rPr lang="en-US" dirty="0" smtClean="0"/>
              <a:t>• </a:t>
            </a:r>
            <a:r>
              <a:rPr lang="en-US" dirty="0" err="1" smtClean="0"/>
              <a:t>n.PATH</a:t>
            </a:r>
            <a:r>
              <a:rPr lang="en-US" dirty="0" smtClean="0"/>
              <a:t>-COST: the cost, traditionally denoted by g(n), of the path from the initial state  to the node, as indicated by the parent pointers. </a:t>
            </a:r>
            <a:r>
              <a:rPr lang="en-US" baseline="0" dirty="0" smtClean="0"/>
              <a:t>  </a:t>
            </a:r>
          </a:p>
          <a:p>
            <a:pPr eaLnBrk="1" hangingPunct="1"/>
            <a:endParaRPr lang="en-US" dirty="0" smtClean="0"/>
          </a:p>
          <a:p>
            <a:pPr eaLnBrk="1" hangingPunct="1"/>
            <a:r>
              <a:rPr lang="en-US" dirty="0" smtClean="0"/>
              <a:t>* </a:t>
            </a:r>
            <a:r>
              <a:rPr lang="en-US" dirty="0" err="1" smtClean="0"/>
              <a:t>n.CHILDREN</a:t>
            </a:r>
            <a:r>
              <a:rPr lang="en-US" dirty="0" smtClean="0"/>
              <a:t> (optional) often used as a function.</a:t>
            </a:r>
            <a:endParaRPr lang="en-US" dirty="0"/>
          </a:p>
        </p:txBody>
      </p:sp>
    </p:spTree>
    <p:extLst>
      <p:ext uri="{BB962C8B-B14F-4D97-AF65-F5344CB8AC3E}">
        <p14:creationId xmlns:p14="http://schemas.microsoft.com/office/powerpoint/2010/main" val="115452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43</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57620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44</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smtClean="0"/>
              <a:t>? </a:t>
            </a:r>
            <a:r>
              <a:rPr lang="mr-IN" baseline="0" dirty="0" smtClean="0"/>
              <a:t>…</a:t>
            </a:r>
            <a:r>
              <a:rPr lang="en-US" baseline="0" dirty="0" smtClean="0"/>
              <a:t> Following redundant paths can cause a tractable problem to  become intractable.</a:t>
            </a:r>
          </a:p>
          <a:p>
            <a:pPr eaLnBrk="1" hangingPunct="1"/>
            <a:r>
              <a:rPr lang="en-US" dirty="0" smtClean="0"/>
              <a:t>To avoid redundantly</a:t>
            </a:r>
            <a:r>
              <a:rPr lang="en-US" baseline="0" dirty="0" smtClean="0"/>
              <a:t> expanding the same node</a:t>
            </a:r>
            <a:r>
              <a:rPr lang="en-US" dirty="0" smtClean="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2266403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45</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1150938" y="692150"/>
            <a:ext cx="4556125"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2113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graph</a:t>
            </a:r>
            <a:r>
              <a:rPr lang="en-US" baseline="0" dirty="0" smtClean="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46</a:t>
            </a:fld>
            <a:endParaRPr lang="en-US"/>
          </a:p>
        </p:txBody>
      </p:sp>
    </p:spTree>
    <p:extLst>
      <p:ext uri="{BB962C8B-B14F-4D97-AF65-F5344CB8AC3E}">
        <p14:creationId xmlns:p14="http://schemas.microsoft.com/office/powerpoint/2010/main" val="8059048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47</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607223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48</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102037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49</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Ask</a:t>
            </a:r>
            <a:r>
              <a:rPr lang="en-US" baseline="0" dirty="0" smtClean="0"/>
              <a:t> students: </a:t>
            </a:r>
            <a:r>
              <a:rPr lang="en-US" dirty="0" smtClean="0"/>
              <a:t>What does</a:t>
            </a:r>
            <a:r>
              <a:rPr lang="en-US" baseline="0" dirty="0" smtClean="0"/>
              <a:t> </a:t>
            </a:r>
            <a:r>
              <a:rPr lang="en-US" dirty="0" smtClean="0"/>
              <a:t>LIFO stand for?  What does FIFO stand for?</a:t>
            </a:r>
          </a:p>
          <a:p>
            <a:pPr eaLnBrk="1" hangingPunct="1"/>
            <a:r>
              <a:rPr lang="en-US" dirty="0" smtClean="0"/>
              <a:t>Which is a Stack?  (LIFO)</a:t>
            </a:r>
            <a:endParaRPr lang="en-US" dirty="0"/>
          </a:p>
        </p:txBody>
      </p:sp>
    </p:spTree>
    <p:extLst>
      <p:ext uri="{BB962C8B-B14F-4D97-AF65-F5344CB8AC3E}">
        <p14:creationId xmlns:p14="http://schemas.microsoft.com/office/powerpoint/2010/main" val="2770499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51</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82715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6</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34905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Subtlty</a:t>
            </a:r>
            <a:r>
              <a:rPr lang="en-US" dirty="0" smtClean="0"/>
              <a:t>:</a:t>
            </a:r>
            <a:r>
              <a:rPr lang="en-US" baseline="0" dirty="0" smtClean="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52</a:t>
            </a:fld>
            <a:endParaRPr lang="en-US"/>
          </a:p>
        </p:txBody>
      </p:sp>
    </p:spTree>
    <p:extLst>
      <p:ext uri="{BB962C8B-B14F-4D97-AF65-F5344CB8AC3E}">
        <p14:creationId xmlns:p14="http://schemas.microsoft.com/office/powerpoint/2010/main" val="6049775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54</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Draw time complexity tree on board. </a:t>
            </a:r>
          </a:p>
          <a:p>
            <a:pPr eaLnBrk="1" hangingPunct="1"/>
            <a:endParaRPr lang="en-US" dirty="0" smtClean="0"/>
          </a:p>
          <a:p>
            <a:pPr eaLnBrk="1" hangingPunct="1"/>
            <a:r>
              <a:rPr lang="en-US" dirty="0" smtClean="0"/>
              <a:t>An exponential complexity bound such as O(</a:t>
            </a:r>
            <a:r>
              <a:rPr lang="en-US" dirty="0" err="1" smtClean="0"/>
              <a:t>b^d</a:t>
            </a:r>
            <a:r>
              <a:rPr lang="en-US" dirty="0" smtClean="0"/>
              <a:t>) is</a:t>
            </a:r>
            <a:r>
              <a:rPr lang="en-US" baseline="0" dirty="0" smtClean="0"/>
              <a:t> SCARY!</a:t>
            </a:r>
          </a:p>
          <a:p>
            <a:pPr eaLnBrk="1" hangingPunct="1"/>
            <a:endParaRPr lang="en-US" baseline="0" dirty="0" smtClean="0"/>
          </a:p>
          <a:p>
            <a:pPr eaLnBrk="1" hangingPunct="1"/>
            <a:r>
              <a:rPr lang="en-US" baseline="0" dirty="0" smtClean="0"/>
              <a:t>Would this be optimal for the Romanian Map example?  No.</a:t>
            </a:r>
          </a:p>
          <a:p>
            <a:pPr eaLnBrk="1" hangingPunct="1"/>
            <a:r>
              <a:rPr lang="en-US" baseline="0" dirty="0" smtClean="0"/>
              <a:t>Would this be optimal for the 8-puzzle</a:t>
            </a:r>
            <a:endParaRPr lang="en-US" dirty="0"/>
          </a:p>
        </p:txBody>
      </p:sp>
    </p:spTree>
    <p:extLst>
      <p:ext uri="{BB962C8B-B14F-4D97-AF65-F5344CB8AC3E}">
        <p14:creationId xmlns:p14="http://schemas.microsoft.com/office/powerpoint/2010/main" val="19963084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55</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Two lessons can be learned from Figure 3.13. </a:t>
            </a:r>
          </a:p>
          <a:p>
            <a:pPr eaLnBrk="1" hangingPunct="1"/>
            <a:r>
              <a:rPr lang="en-US" dirty="0" smtClean="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smtClean="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lang="en-US" dirty="0"/>
          </a:p>
        </p:txBody>
      </p:sp>
    </p:spTree>
    <p:extLst>
      <p:ext uri="{BB962C8B-B14F-4D97-AF65-F5344CB8AC3E}">
        <p14:creationId xmlns:p14="http://schemas.microsoft.com/office/powerpoint/2010/main" val="2324262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56</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91311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57</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4582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58</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26769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59</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54882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60</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1254125" y="719138"/>
            <a:ext cx="4794250"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4221658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61</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9333829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62</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25680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7</a:t>
            </a:fld>
            <a:endParaRPr lang="en-US"/>
          </a:p>
        </p:txBody>
      </p:sp>
    </p:spTree>
    <p:extLst>
      <p:ext uri="{BB962C8B-B14F-4D97-AF65-F5344CB8AC3E}">
        <p14:creationId xmlns:p14="http://schemas.microsoft.com/office/powerpoint/2010/main" val="4287274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63</a:t>
            </a:fld>
            <a:endParaRPr lang="en-US" altLang="en-US"/>
          </a:p>
        </p:txBody>
      </p:sp>
    </p:spTree>
    <p:extLst>
      <p:ext uri="{BB962C8B-B14F-4D97-AF65-F5344CB8AC3E}">
        <p14:creationId xmlns:p14="http://schemas.microsoft.com/office/powerpoint/2010/main" val="39999147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65</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773164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66</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284158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254125" y="719138"/>
            <a:ext cx="4794250"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00587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8</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Mathematically speaking, we say that an agent’s behavior is described by the</a:t>
            </a:r>
            <a:r>
              <a:rPr lang="en-US" baseline="0" dirty="0" smtClean="0"/>
              <a:t> agent function </a:t>
            </a:r>
            <a:r>
              <a:rPr lang="en-US" dirty="0" smtClean="0"/>
              <a:t>that maps any given percept sequence to an action. </a:t>
            </a:r>
            <a:endParaRPr lang="en-US" dirty="0"/>
          </a:p>
        </p:txBody>
      </p:sp>
    </p:spTree>
    <p:extLst>
      <p:ext uri="{BB962C8B-B14F-4D97-AF65-F5344CB8AC3E}">
        <p14:creationId xmlns:p14="http://schemas.microsoft.com/office/powerpoint/2010/main" val="191216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9F24B185-7BBC-4914-9EDE-73E23B9A89C4}" type="slidenum">
              <a:rPr lang="en-US" sz="1200">
                <a:latin typeface="Arial" charset="0"/>
              </a:rPr>
              <a:pPr/>
              <a:t>9</a:t>
            </a:fld>
            <a:endParaRPr 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Thermostats?!?!?!  </a:t>
            </a:r>
            <a:r>
              <a:rPr lang="en-US" baseline="0" dirty="0" smtClean="0"/>
              <a:t>  </a:t>
            </a:r>
            <a:r>
              <a:rPr lang="en-US" dirty="0" smtClean="0"/>
              <a:t>Yes, they are self</a:t>
            </a:r>
            <a:r>
              <a:rPr lang="mr-IN" dirty="0" smtClean="0"/>
              <a:t>–</a:t>
            </a:r>
            <a:r>
              <a:rPr lang="en-US" dirty="0" smtClean="0"/>
              <a:t>regulating</a:t>
            </a:r>
            <a:r>
              <a:rPr lang="en-US" baseline="0" dirty="0" smtClean="0"/>
              <a:t> and foundational to the field of Control Theory, which was one of the fields that gave raise to AI.</a:t>
            </a:r>
            <a:endParaRPr lang="en-US" dirty="0"/>
          </a:p>
        </p:txBody>
      </p:sp>
    </p:spTree>
    <p:extLst>
      <p:ext uri="{BB962C8B-B14F-4D97-AF65-F5344CB8AC3E}">
        <p14:creationId xmlns:p14="http://schemas.microsoft.com/office/powerpoint/2010/main" val="90517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41CA8F7D-2E5D-451B-9573-6484998D3534}" type="slidenum">
              <a:rPr lang="en-US" sz="1200">
                <a:latin typeface="Arial" charset="0"/>
              </a:rPr>
              <a:pPr/>
              <a:t>10</a:t>
            </a:fld>
            <a:endParaRPr 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Internally, the agent function for an artificial agent will be implemented by an agent program. </a:t>
            </a:r>
          </a:p>
          <a:p>
            <a:pPr eaLnBrk="1" hangingPunct="1"/>
            <a:r>
              <a:rPr lang="en-US" dirty="0" smtClean="0"/>
              <a:t>The agent function is an abstract mathematical description;</a:t>
            </a:r>
          </a:p>
          <a:p>
            <a:pPr eaLnBrk="1" hangingPunct="1"/>
            <a:r>
              <a:rPr lang="en-US" dirty="0" smtClean="0"/>
              <a:t>The agent program is a concrete implementation, running within some physical system. </a:t>
            </a:r>
            <a:endParaRPr lang="en-US" dirty="0"/>
          </a:p>
        </p:txBody>
      </p:sp>
    </p:spTree>
    <p:extLst>
      <p:ext uri="{BB962C8B-B14F-4D97-AF65-F5344CB8AC3E}">
        <p14:creationId xmlns:p14="http://schemas.microsoft.com/office/powerpoint/2010/main" val="144384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B615E273-0594-4AD8-A5E6-B2877ED83F7B}" type="slidenum">
              <a:rPr lang="en-US" altLang="en-US"/>
              <a:pPr>
                <a:defRPr/>
              </a:pPr>
              <a:t>‹#›</a:t>
            </a:fld>
            <a:endParaRPr lang="en-US" altLang="en-US"/>
          </a:p>
        </p:txBody>
      </p:sp>
    </p:spTree>
    <p:extLst>
      <p:ext uri="{BB962C8B-B14F-4D97-AF65-F5344CB8AC3E}">
        <p14:creationId xmlns:p14="http://schemas.microsoft.com/office/powerpoint/2010/main" val="60766762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8266C80A-4996-4873-9F9B-55F4ED57E0BE}" type="slidenum">
              <a:rPr lang="en-US" altLang="en-US"/>
              <a:pPr>
                <a:defRPr/>
              </a:pPr>
              <a:t>‹#›</a:t>
            </a:fld>
            <a:endParaRPr lang="en-US" altLang="en-US"/>
          </a:p>
        </p:txBody>
      </p:sp>
    </p:spTree>
    <p:extLst>
      <p:ext uri="{BB962C8B-B14F-4D97-AF65-F5344CB8AC3E}">
        <p14:creationId xmlns:p14="http://schemas.microsoft.com/office/powerpoint/2010/main" val="18997671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5117A9EB-1136-4DE9-B39A-567327E9EF9D}" type="slidenum">
              <a:rPr lang="en-US" altLang="en-US"/>
              <a:pPr>
                <a:defRPr/>
              </a:pPr>
              <a:t>‹#›</a:t>
            </a:fld>
            <a:endParaRPr lang="en-US" altLang="en-US"/>
          </a:p>
        </p:txBody>
      </p:sp>
    </p:spTree>
    <p:extLst>
      <p:ext uri="{BB962C8B-B14F-4D97-AF65-F5344CB8AC3E}">
        <p14:creationId xmlns:p14="http://schemas.microsoft.com/office/powerpoint/2010/main" val="343386085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14283937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43BA8817-DBF7-42E5-A03A-C55C6F86558D}" type="slidenum">
              <a:rPr lang="en-US" altLang="en-US"/>
              <a:pPr>
                <a:defRPr/>
              </a:pPr>
              <a:t>‹#›</a:t>
            </a:fld>
            <a:endParaRPr lang="en-US" altLang="en-US"/>
          </a:p>
        </p:txBody>
      </p:sp>
    </p:spTree>
    <p:extLst>
      <p:ext uri="{BB962C8B-B14F-4D97-AF65-F5344CB8AC3E}">
        <p14:creationId xmlns:p14="http://schemas.microsoft.com/office/powerpoint/2010/main" val="68438328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2961394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A8A179A-356C-4639-9535-0DE21556AF82}" type="slidenum">
              <a:rPr lang="en-US" altLang="en-US"/>
              <a:pPr>
                <a:defRPr/>
              </a:pPr>
              <a:t>‹#›</a:t>
            </a:fld>
            <a:endParaRPr lang="en-US" altLang="en-US"/>
          </a:p>
        </p:txBody>
      </p:sp>
    </p:spTree>
    <p:extLst>
      <p:ext uri="{BB962C8B-B14F-4D97-AF65-F5344CB8AC3E}">
        <p14:creationId xmlns:p14="http://schemas.microsoft.com/office/powerpoint/2010/main" val="32154591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fld id="{1BEFCDB2-EE86-4A9C-8923-4EDBD6B40E0D}" type="slidenum">
              <a:rPr lang="en-US" altLang="en-US"/>
              <a:pPr>
                <a:defRPr/>
              </a:pPr>
              <a:t>‹#›</a:t>
            </a:fld>
            <a:endParaRPr lang="en-US" altLang="en-US"/>
          </a:p>
        </p:txBody>
      </p:sp>
    </p:spTree>
    <p:extLst>
      <p:ext uri="{BB962C8B-B14F-4D97-AF65-F5344CB8AC3E}">
        <p14:creationId xmlns:p14="http://schemas.microsoft.com/office/powerpoint/2010/main" val="20142418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A72C093F-1569-4F9D-943D-74A946AD1EC0}" type="slidenum">
              <a:rPr lang="en-US" altLang="en-US"/>
              <a:pPr>
                <a:defRPr/>
              </a:pPr>
              <a:t>‹#›</a:t>
            </a:fld>
            <a:endParaRPr lang="en-US" altLang="en-US"/>
          </a:p>
        </p:txBody>
      </p:sp>
    </p:spTree>
    <p:extLst>
      <p:ext uri="{BB962C8B-B14F-4D97-AF65-F5344CB8AC3E}">
        <p14:creationId xmlns:p14="http://schemas.microsoft.com/office/powerpoint/2010/main" val="128403273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fld id="{0B201CD8-AC50-44AF-AAF1-69BDC8EF47E6}" type="slidenum">
              <a:rPr lang="en-US" altLang="en-US"/>
              <a:pPr>
                <a:defRPr/>
              </a:pPr>
              <a:t>‹#›</a:t>
            </a:fld>
            <a:endParaRPr lang="en-US" altLang="en-US"/>
          </a:p>
        </p:txBody>
      </p:sp>
    </p:spTree>
    <p:extLst>
      <p:ext uri="{BB962C8B-B14F-4D97-AF65-F5344CB8AC3E}">
        <p14:creationId xmlns:p14="http://schemas.microsoft.com/office/powerpoint/2010/main" val="198539696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fld id="{F50F4939-314A-4964-9175-6198E93078A0}" type="slidenum">
              <a:rPr lang="en-US" altLang="en-US"/>
              <a:pPr>
                <a:defRPr/>
              </a:pPr>
              <a:t>‹#›</a:t>
            </a:fld>
            <a:endParaRPr lang="en-US" altLang="en-US"/>
          </a:p>
        </p:txBody>
      </p:sp>
    </p:spTree>
    <p:extLst>
      <p:ext uri="{BB962C8B-B14F-4D97-AF65-F5344CB8AC3E}">
        <p14:creationId xmlns:p14="http://schemas.microsoft.com/office/powerpoint/2010/main" val="4529795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fld id="{0F1879BB-68E0-45BF-B81B-611A52C6D217}" type="slidenum">
              <a:rPr lang="en-US" altLang="en-US"/>
              <a:pPr>
                <a:defRPr/>
              </a:pPr>
              <a:t>‹#›</a:t>
            </a:fld>
            <a:endParaRPr lang="en-US" altLang="en-US"/>
          </a:p>
        </p:txBody>
      </p:sp>
    </p:spTree>
    <p:extLst>
      <p:ext uri="{BB962C8B-B14F-4D97-AF65-F5344CB8AC3E}">
        <p14:creationId xmlns:p14="http://schemas.microsoft.com/office/powerpoint/2010/main" val="75543271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C3989BB0-6AEB-4C4D-BDEF-6F35B324D781}" type="slidenum">
              <a:rPr lang="en-US" altLang="en-US"/>
              <a:pPr>
                <a:defRPr/>
              </a:pPr>
              <a:t>‹#›</a:t>
            </a:fld>
            <a:endParaRPr lang="en-US" altLang="en-US"/>
          </a:p>
        </p:txBody>
      </p:sp>
    </p:spTree>
    <p:extLst>
      <p:ext uri="{BB962C8B-B14F-4D97-AF65-F5344CB8AC3E}">
        <p14:creationId xmlns:p14="http://schemas.microsoft.com/office/powerpoint/2010/main" val="133571681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en-US" dirty="0" smtClean="0"/>
              <a:t>Summer 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C57BF11-9A25-454E-8F4A-373FDA2294B4}" type="slidenum">
              <a:rPr lang="en-US" altLang="en-US"/>
              <a:pPr>
                <a:defRPr/>
              </a:pPr>
              <a:t>‹#›</a:t>
            </a:fld>
            <a:endParaRPr lang="en-US" altLang="en-US"/>
          </a:p>
        </p:txBody>
      </p:sp>
    </p:spTree>
    <p:extLst>
      <p:ext uri="{BB962C8B-B14F-4D97-AF65-F5344CB8AC3E}">
        <p14:creationId xmlns:p14="http://schemas.microsoft.com/office/powerpoint/2010/main" val="4053884105"/>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dt" sz="half" idx="2"/>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en-US" dirty="0" smtClean="0"/>
              <a:t>Summer 2019</a:t>
            </a:r>
            <a:endParaRPr lang="en-US" altLang="en-US" dirty="0"/>
          </a:p>
        </p:txBody>
      </p:sp>
      <p:sp>
        <p:nvSpPr>
          <p:cNvPr id="46083"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6084"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cs typeface="Arial" charset="0"/>
              </a:defRPr>
            </a:lvl1pPr>
          </a:lstStyle>
          <a:p>
            <a:pPr>
              <a:defRPr/>
            </a:pPr>
            <a:fld id="{4D1483D9-7D8C-4CC0-AABF-D685D9B797C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descr="shiel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72400" y="6248400"/>
            <a:ext cx="357188"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2.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bin"/><Relationship Id="rId5" Type="http://schemas.openxmlformats.org/officeDocument/2006/relationships/image" Target="../media/image26.wmf"/><Relationship Id="rId6" Type="http://schemas.openxmlformats.org/officeDocument/2006/relationships/oleObject" Target="../embeddings/oleObject2.bin"/><Relationship Id="rId7" Type="http://schemas.openxmlformats.org/officeDocument/2006/relationships/image" Target="../media/image2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3.bin"/><Relationship Id="rId5" Type="http://schemas.openxmlformats.org/officeDocument/2006/relationships/image" Target="../media/image31.wmf"/><Relationship Id="rId6" Type="http://schemas.openxmlformats.org/officeDocument/2006/relationships/oleObject" Target="../embeddings/oleObject4.bin"/><Relationship Id="rId7" Type="http://schemas.openxmlformats.org/officeDocument/2006/relationships/image" Target="../media/image32.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t>Intelligent </a:t>
            </a:r>
            <a:r>
              <a:rPr lang="en-US" dirty="0" smtClean="0"/>
              <a:t>Agents, </a:t>
            </a:r>
            <a:r>
              <a:rPr lang="en-US" dirty="0"/>
              <a:t>Search Problem </a:t>
            </a:r>
            <a:r>
              <a:rPr lang="en-US" dirty="0" smtClean="0"/>
              <a:t>Formulation and Uninformed Search</a:t>
            </a:r>
            <a:endParaRPr lang="en-US" dirty="0"/>
          </a:p>
        </p:txBody>
      </p:sp>
      <p:sp>
        <p:nvSpPr>
          <p:cNvPr id="15363" name="Rectangle 3"/>
          <p:cNvSpPr>
            <a:spLocks noGrp="1" noChangeArrowheads="1"/>
          </p:cNvSpPr>
          <p:nvPr>
            <p:ph type="subTitle" idx="1"/>
          </p:nvPr>
        </p:nvSpPr>
        <p:spPr/>
        <p:txBody>
          <a:bodyPr/>
          <a:lstStyle/>
          <a:p>
            <a:endParaRPr lang="en-US" dirty="0"/>
          </a:p>
          <a:p>
            <a:r>
              <a:rPr lang="en-US" dirty="0"/>
              <a:t>AIMA, Chapters </a:t>
            </a:r>
            <a:r>
              <a:rPr lang="en-US" dirty="0" smtClean="0"/>
              <a:t>2 and 3</a:t>
            </a:r>
            <a:endParaRPr lang="en-US" dirty="0"/>
          </a:p>
        </p:txBody>
      </p:sp>
    </p:spTree>
    <p:extLst>
      <p:ext uri="{BB962C8B-B14F-4D97-AF65-F5344CB8AC3E}">
        <p14:creationId xmlns:p14="http://schemas.microsoft.com/office/powerpoint/2010/main" val="1764046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t>Agent function &amp; program</a:t>
            </a:r>
          </a:p>
        </p:txBody>
      </p:sp>
      <p:sp>
        <p:nvSpPr>
          <p:cNvPr id="25605" name="Rectangle 3"/>
          <p:cNvSpPr>
            <a:spLocks noGrp="1" noChangeArrowheads="1"/>
          </p:cNvSpPr>
          <p:nvPr>
            <p:ph idx="1"/>
          </p:nvPr>
        </p:nvSpPr>
        <p:spPr/>
        <p:txBody>
          <a:bodyPr/>
          <a:lstStyle/>
          <a:p>
            <a:r>
              <a:rPr lang="en-US" dirty="0"/>
              <a:t>The </a:t>
            </a:r>
            <a:r>
              <a:rPr lang="en-US" i="1" dirty="0">
                <a:solidFill>
                  <a:schemeClr val="accent2"/>
                </a:solidFill>
              </a:rPr>
              <a:t>agent program</a:t>
            </a:r>
            <a:r>
              <a:rPr lang="en-US" dirty="0"/>
              <a:t> runs on the physical </a:t>
            </a:r>
            <a:r>
              <a:rPr lang="en-US" i="1" dirty="0">
                <a:solidFill>
                  <a:schemeClr val="accent2"/>
                </a:solidFill>
              </a:rPr>
              <a:t>architecture</a:t>
            </a:r>
            <a:r>
              <a:rPr lang="en-US" dirty="0"/>
              <a:t> to </a:t>
            </a:r>
            <a:r>
              <a:rPr lang="en-US" i="1" dirty="0"/>
              <a:t>produce</a:t>
            </a:r>
            <a:r>
              <a:rPr lang="en-US" dirty="0"/>
              <a:t> </a:t>
            </a:r>
            <a:r>
              <a:rPr lang="en-US" b="0" i="1" dirty="0">
                <a:latin typeface="Times New Roman" pitchFamily="18" charset="0"/>
              </a:rPr>
              <a:t>f</a:t>
            </a:r>
          </a:p>
          <a:p>
            <a:pPr lvl="1"/>
            <a:r>
              <a:rPr lang="en-US" i="1" dirty="0"/>
              <a:t>agent = architecture + program</a:t>
            </a:r>
          </a:p>
          <a:p>
            <a:r>
              <a:rPr lang="en-US" dirty="0"/>
              <a:t>“Easy” solution: </a:t>
            </a:r>
            <a:r>
              <a:rPr lang="en-US" dirty="0" smtClean="0"/>
              <a:t>a giant table </a:t>
            </a:r>
            <a:r>
              <a:rPr lang="en-US" dirty="0"/>
              <a:t>that maps every possible sequence </a:t>
            </a:r>
            <a:r>
              <a:rPr lang="en-US" b="0" i="1" dirty="0">
                <a:latin typeface="Times New Roman" pitchFamily="18" charset="0"/>
              </a:rPr>
              <a:t>P</a:t>
            </a:r>
            <a:r>
              <a:rPr lang="en-US" i="1" dirty="0"/>
              <a:t> </a:t>
            </a:r>
            <a:r>
              <a:rPr lang="en-US" dirty="0"/>
              <a:t>to an action </a:t>
            </a:r>
            <a:r>
              <a:rPr lang="en-US" b="0" i="1" dirty="0">
                <a:latin typeface="Times New Roman" pitchFamily="18" charset="0"/>
              </a:rPr>
              <a:t>a</a:t>
            </a:r>
          </a:p>
          <a:p>
            <a:pPr lvl="1"/>
            <a:r>
              <a:rPr lang="en-US" dirty="0"/>
              <a:t>One small problem: exponential in length of </a:t>
            </a:r>
            <a:r>
              <a:rPr lang="en-US" sz="2400" i="1" dirty="0">
                <a:latin typeface="Times New Roman" pitchFamily="18" charset="0"/>
              </a:rPr>
              <a:t>P</a:t>
            </a:r>
          </a:p>
        </p:txBody>
      </p:sp>
      <p:sp>
        <p:nvSpPr>
          <p:cNvPr id="2560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2F7CA9D-011C-4002-98F5-C26D54DEC6D9}" type="slidenum">
              <a:rPr lang="en-US" altLang="en-US" sz="1400" smtClean="0"/>
              <a:pPr/>
              <a:t>10</a:t>
            </a:fld>
            <a:endParaRPr lang="en-US" altLang="en-US" sz="1400"/>
          </a:p>
        </p:txBody>
      </p:sp>
    </p:spTree>
    <p:extLst>
      <p:ext uri="{BB962C8B-B14F-4D97-AF65-F5344CB8AC3E}">
        <p14:creationId xmlns:p14="http://schemas.microsoft.com/office/powerpoint/2010/main" val="44818641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t>
            </a:r>
            <a:r>
              <a:rPr lang="en-US" dirty="0" smtClean="0"/>
              <a:t>agents</a:t>
            </a:r>
            <a:endParaRPr lang="en-US" dirty="0"/>
          </a:p>
        </p:txBody>
      </p:sp>
      <p:sp>
        <p:nvSpPr>
          <p:cNvPr id="10243" name="Rectangle 3"/>
          <p:cNvSpPr>
            <a:spLocks noGrp="1" noChangeArrowheads="1"/>
          </p:cNvSpPr>
          <p:nvPr>
            <p:ph idx="1"/>
          </p:nvPr>
        </p:nvSpPr>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11</a:t>
            </a:fld>
            <a:endParaRPr lang="en-US" altLang="en-US" sz="1400"/>
          </a:p>
        </p:txBody>
      </p:sp>
    </p:spTree>
    <p:extLst>
      <p:ext uri="{BB962C8B-B14F-4D97-AF65-F5344CB8AC3E}">
        <p14:creationId xmlns:p14="http://schemas.microsoft.com/office/powerpoint/2010/main" val="10141758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a:solidFill>
                  <a:schemeClr val="tx1"/>
                </a:solidFill>
              </a:rPr>
              <a:t>Performance measure - example</a:t>
            </a:r>
          </a:p>
        </p:txBody>
      </p:sp>
      <p:sp>
        <p:nvSpPr>
          <p:cNvPr id="10243" name="Rectangle 3"/>
          <p:cNvSpPr>
            <a:spLocks noGrp="1" noChangeArrowheads="1"/>
          </p:cNvSpPr>
          <p:nvPr>
            <p:ph idx="1"/>
          </p:nvPr>
        </p:nvSpPr>
        <p:spPr/>
        <p:txBody>
          <a:bodyPr/>
          <a:lstStyle/>
          <a:p>
            <a:r>
              <a:rPr lang="en-US"/>
              <a:t>A performance measure for a vacuum-cleaner agent might include e.g. some subset of:</a:t>
            </a:r>
          </a:p>
          <a:p>
            <a:pPr lvl="1"/>
            <a:r>
              <a:rPr lang="en-US"/>
              <a:t>+1 point for each clean square in time T</a:t>
            </a:r>
          </a:p>
          <a:p>
            <a:pPr lvl="1"/>
            <a:r>
              <a:rPr lang="en-US"/>
              <a:t>+1 point for clean square, -1 for each move</a:t>
            </a:r>
          </a:p>
          <a:p>
            <a:pPr lvl="1"/>
            <a:r>
              <a:rPr lang="en-US"/>
              <a:t>-1000 for more than </a:t>
            </a:r>
            <a:r>
              <a:rPr lang="en-US" i="1"/>
              <a:t>k</a:t>
            </a:r>
            <a:r>
              <a:rPr lang="en-US"/>
              <a:t> dirty squares</a:t>
            </a:r>
          </a:p>
          <a:p>
            <a:endParaRPr lang="en-US" sz="700"/>
          </a:p>
          <a:p>
            <a:pPr lvl="1">
              <a:buFontTx/>
              <a:buNone/>
            </a:pPr>
            <a:endParaRPr lang="en-US"/>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12</a:t>
            </a:fld>
            <a:endParaRPr lang="en-US" altLang="en-US" sz="1400"/>
          </a:p>
        </p:txBody>
      </p:sp>
      <p:pic>
        <p:nvPicPr>
          <p:cNvPr id="6" name="Content Placeholder 6"/>
          <p:cNvPicPr>
            <a:picLocks noChangeAspect="1"/>
          </p:cNvPicPr>
          <p:nvPr/>
        </p:nvPicPr>
        <p:blipFill>
          <a:blip r:embed="rId3"/>
          <a:stretch>
            <a:fillRect/>
          </a:stretch>
        </p:blipFill>
        <p:spPr bwMode="auto">
          <a:xfrm>
            <a:off x="2668089" y="3467100"/>
            <a:ext cx="1752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4876800" y="3978275"/>
            <a:ext cx="2117725" cy="2117725"/>
          </a:xfrm>
          <a:prstGeom prst="rect">
            <a:avLst/>
          </a:prstGeom>
        </p:spPr>
      </p:pic>
    </p:spTree>
    <p:extLst>
      <p:ext uri="{BB962C8B-B14F-4D97-AF65-F5344CB8AC3E}">
        <p14:creationId xmlns:p14="http://schemas.microsoft.com/office/powerpoint/2010/main" val="15633064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72646" y="1676400"/>
            <a:ext cx="3048000" cy="1828800"/>
          </a:xfrm>
          <a:prstGeom prst="rect">
            <a:avLst/>
          </a:prstGeom>
        </p:spPr>
      </p:pic>
      <p:sp>
        <p:nvSpPr>
          <p:cNvPr id="29700" name="Rectangle 2"/>
          <p:cNvSpPr>
            <a:spLocks noGrp="1" noChangeArrowheads="1"/>
          </p:cNvSpPr>
          <p:nvPr>
            <p:ph type="title"/>
          </p:nvPr>
        </p:nvSpPr>
        <p:spPr/>
        <p:txBody>
          <a:bodyPr/>
          <a:lstStyle/>
          <a:p>
            <a:r>
              <a:rPr lang="en-US"/>
              <a:t>Rationality is </a:t>
            </a:r>
            <a:r>
              <a:rPr lang="en-US" i="1"/>
              <a:t>not </a:t>
            </a:r>
            <a:r>
              <a:rPr lang="en-US"/>
              <a:t> omniscience</a:t>
            </a:r>
          </a:p>
        </p:txBody>
      </p:sp>
      <p:sp>
        <p:nvSpPr>
          <p:cNvPr id="29701" name="Rectangle 3"/>
          <p:cNvSpPr>
            <a:spLocks noGrp="1" noChangeArrowheads="1"/>
          </p:cNvSpPr>
          <p:nvPr>
            <p:ph type="body" idx="1"/>
          </p:nvPr>
        </p:nvSpPr>
        <p:spPr>
          <a:xfrm>
            <a:off x="685800" y="1295400"/>
            <a:ext cx="8077200" cy="4572000"/>
          </a:xfrm>
        </p:spPr>
        <p:txBody>
          <a:bodyPr/>
          <a:lstStyle/>
          <a:p>
            <a:pPr>
              <a:lnSpc>
                <a:spcPct val="90000"/>
              </a:lnSpc>
            </a:pPr>
            <a:r>
              <a:rPr lang="en-US"/>
              <a:t>Ideal agent: maximizes </a:t>
            </a:r>
            <a:r>
              <a:rPr lang="en-US" i="1">
                <a:solidFill>
                  <a:schemeClr val="accent2"/>
                </a:solidFill>
              </a:rPr>
              <a:t>actual</a:t>
            </a:r>
            <a:r>
              <a:rPr lang="en-US"/>
              <a:t> performance, but needs to be </a:t>
            </a:r>
            <a:r>
              <a:rPr lang="en-US" i="1">
                <a:solidFill>
                  <a:schemeClr val="accent2"/>
                </a:solidFill>
              </a:rPr>
              <a:t>omniscient</a:t>
            </a:r>
            <a:r>
              <a:rPr lang="en-US" b="0" i="1"/>
              <a:t>.</a:t>
            </a:r>
            <a:r>
              <a:rPr lang="en-US"/>
              <a:t> </a:t>
            </a:r>
          </a:p>
          <a:p>
            <a:pPr lvl="1">
              <a:lnSpc>
                <a:spcPct val="90000"/>
              </a:lnSpc>
            </a:pPr>
            <a:r>
              <a:rPr lang="en-US" sz="2400"/>
              <a:t>Usually impossible…..</a:t>
            </a:r>
          </a:p>
          <a:p>
            <a:pPr lvl="2">
              <a:lnSpc>
                <a:spcPct val="90000"/>
              </a:lnSpc>
            </a:pPr>
            <a:r>
              <a:rPr lang="en-US" sz="2000"/>
              <a:t> But consider tic-tac-toe agent…</a:t>
            </a:r>
          </a:p>
          <a:p>
            <a:pPr lvl="1">
              <a:lnSpc>
                <a:spcPct val="90000"/>
              </a:lnSpc>
            </a:pPr>
            <a:r>
              <a:rPr lang="en-US" sz="2400"/>
              <a:t>Rationality </a:t>
            </a:r>
            <a:r>
              <a:rPr lang="en-US" sz="2400">
                <a:sym typeface="Symbol" pitchFamily="18" charset="2"/>
              </a:rPr>
              <a:t>  Guaranteed Success</a:t>
            </a:r>
          </a:p>
          <a:p>
            <a:pPr marL="914400" lvl="2" indent="0">
              <a:lnSpc>
                <a:spcPct val="90000"/>
              </a:lnSpc>
              <a:buNone/>
            </a:pPr>
            <a:endParaRPr lang="en-US"/>
          </a:p>
          <a:p>
            <a:pPr>
              <a:lnSpc>
                <a:spcPct val="80000"/>
              </a:lnSpc>
            </a:pPr>
            <a:r>
              <a:rPr lang="en-US"/>
              <a:t>Caveat: </a:t>
            </a:r>
            <a:r>
              <a:rPr lang="en-US">
                <a:solidFill>
                  <a:schemeClr val="accent2"/>
                </a:solidFill>
              </a:rPr>
              <a:t>computational limitations make </a:t>
            </a:r>
            <a:r>
              <a:rPr lang="en-US" i="1">
                <a:solidFill>
                  <a:schemeClr val="accent2"/>
                </a:solidFill>
              </a:rPr>
              <a:t>complete rationality</a:t>
            </a:r>
            <a:r>
              <a:rPr lang="en-US">
                <a:solidFill>
                  <a:schemeClr val="accent2"/>
                </a:solidFill>
              </a:rPr>
              <a:t> unachievable</a:t>
            </a:r>
          </a:p>
          <a:p>
            <a:pPr lvl="1">
              <a:lnSpc>
                <a:spcPct val="80000"/>
              </a:lnSpc>
              <a:buFont typeface="Wingdings" panose="05000000000000000000" pitchFamily="2" charset="2"/>
              <a:buChar char="à"/>
            </a:pPr>
            <a:r>
              <a:rPr lang="en-US" sz="2400"/>
              <a:t>design best </a:t>
            </a:r>
            <a:r>
              <a:rPr lang="en-US" sz="2400" i="1">
                <a:solidFill>
                  <a:schemeClr val="accent2"/>
                </a:solidFill>
              </a:rPr>
              <a:t>program</a:t>
            </a:r>
            <a:r>
              <a:rPr lang="en-US" sz="2400"/>
              <a:t> for given machine resources</a:t>
            </a:r>
            <a:br>
              <a:rPr lang="en-US" sz="2400"/>
            </a:br>
            <a:endParaRPr lang="en-US" sz="2400"/>
          </a:p>
          <a:p>
            <a:pPr lvl="0">
              <a:lnSpc>
                <a:spcPct val="90000"/>
              </a:lnSpc>
            </a:pPr>
            <a:r>
              <a:rPr lang="en-US">
                <a:solidFill>
                  <a:srgbClr val="000000"/>
                </a:solidFill>
                <a:sym typeface="Symbol" pitchFamily="18" charset="2"/>
              </a:rPr>
              <a:t>In Economics:</a:t>
            </a:r>
            <a:br>
              <a:rPr lang="en-US">
                <a:solidFill>
                  <a:srgbClr val="000000"/>
                </a:solidFill>
                <a:sym typeface="Symbol" pitchFamily="18" charset="2"/>
              </a:rPr>
            </a:br>
            <a:r>
              <a:rPr lang="en-US">
                <a:solidFill>
                  <a:srgbClr val="000000"/>
                </a:solidFill>
                <a:sym typeface="Symbol" pitchFamily="18" charset="2"/>
              </a:rPr>
              <a:t>“Bounded Rationality”  “Behavioral Economics”</a:t>
            </a:r>
          </a:p>
          <a:p>
            <a:pPr>
              <a:lnSpc>
                <a:spcPct val="80000"/>
              </a:lnSpc>
              <a:buFont typeface="Wingdings" panose="05000000000000000000" pitchFamily="2" charset="2"/>
              <a:buChar char="à"/>
            </a:pPr>
            <a:endParaRPr lang="en-US" sz="2800"/>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AI - </a:t>
            </a:r>
            <a:r>
              <a:rPr lang="en-US" dirty="0" smtClean="0">
                <a:solidFill>
                  <a:srgbClr val="000000"/>
                </a:solidFill>
              </a:rPr>
              <a:t>Summer 2019</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solidFill>
                  <a:srgbClr val="000000"/>
                </a:solidFill>
              </a:rPr>
              <a:pPr>
                <a:defRPr/>
              </a:pPr>
              <a:t>13</a:t>
            </a:fld>
            <a:r>
              <a:rPr lang="en-US" altLang="en-US">
                <a:solidFill>
                  <a:srgbClr val="000000"/>
                </a:solidFill>
              </a:rPr>
              <a:t> </a:t>
            </a:r>
          </a:p>
        </p:txBody>
      </p:sp>
    </p:spTree>
    <p:extLst>
      <p:ext uri="{BB962C8B-B14F-4D97-AF65-F5344CB8AC3E}">
        <p14:creationId xmlns:p14="http://schemas.microsoft.com/office/powerpoint/2010/main" val="1410698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agents </a:t>
            </a:r>
            <a:r>
              <a:rPr lang="en-US" dirty="0" smtClean="0"/>
              <a:t>2</a:t>
            </a:r>
            <a:endParaRPr lang="en-US" dirty="0"/>
          </a:p>
        </p:txBody>
      </p:sp>
      <p:sp>
        <p:nvSpPr>
          <p:cNvPr id="10243" name="Rectangle 3"/>
          <p:cNvSpPr>
            <a:spLocks noGrp="1" noChangeArrowheads="1"/>
          </p:cNvSpPr>
          <p:nvPr>
            <p:ph idx="1"/>
          </p:nvPr>
        </p:nvSpPr>
        <p:spPr>
          <a:xfrm>
            <a:off x="685800" y="1295400"/>
            <a:ext cx="7772400" cy="2667000"/>
          </a:xfrm>
        </p:spPr>
        <p:txBody>
          <a:bodyPr/>
          <a:lstStyle/>
          <a:p>
            <a:r>
              <a:rPr lang="en-US" dirty="0">
                <a:solidFill>
                  <a:schemeClr val="accent2"/>
                </a:solidFill>
              </a:rPr>
              <a:t>Rational Agent</a:t>
            </a:r>
            <a:r>
              <a:rPr lang="en-US" dirty="0"/>
              <a:t>: For each possible percept sequence</a:t>
            </a:r>
            <a:r>
              <a:rPr lang="en-US" i="1" dirty="0"/>
              <a:t> </a:t>
            </a:r>
            <a:r>
              <a:rPr lang="en-US" i="1" dirty="0">
                <a:latin typeface="Times New Roman" panose="02020603050405020304" pitchFamily="18" charset="0"/>
                <a:cs typeface="Times New Roman" panose="02020603050405020304" pitchFamily="18" charset="0"/>
              </a:rPr>
              <a:t>P</a:t>
            </a:r>
            <a:r>
              <a:rPr lang="en-US" dirty="0"/>
              <a:t>, a rational agent selects an action </a:t>
            </a:r>
            <a:r>
              <a:rPr lang="en-US" i="1" dirty="0">
                <a:latin typeface="Times New Roman" panose="02020603050405020304" pitchFamily="18" charset="0"/>
                <a:cs typeface="Times New Roman" panose="02020603050405020304" pitchFamily="18" charset="0"/>
              </a:rPr>
              <a:t>a</a:t>
            </a:r>
            <a:r>
              <a:rPr lang="en-US" dirty="0"/>
              <a:t/>
            </a:r>
            <a:br>
              <a:rPr lang="en-US" dirty="0"/>
            </a:br>
            <a:r>
              <a:rPr lang="en-US" dirty="0" smtClean="0"/>
              <a:t>to </a:t>
            </a:r>
            <a:r>
              <a:rPr lang="en-US" i="1" dirty="0">
                <a:solidFill>
                  <a:schemeClr val="accent2"/>
                </a:solidFill>
              </a:rPr>
              <a:t>maximize</a:t>
            </a:r>
            <a:r>
              <a:rPr lang="en-US" dirty="0"/>
              <a:t> its </a:t>
            </a:r>
            <a:r>
              <a:rPr lang="en-US" i="1" dirty="0">
                <a:solidFill>
                  <a:schemeClr val="accent2"/>
                </a:solidFill>
              </a:rPr>
              <a:t>performance measure</a:t>
            </a:r>
            <a:endParaRPr lang="en-US" dirty="0"/>
          </a:p>
          <a:p>
            <a:endParaRPr lang="en-US" sz="700" dirty="0"/>
          </a:p>
          <a:p>
            <a:r>
              <a:rPr lang="en-US" dirty="0">
                <a:solidFill>
                  <a:schemeClr val="accent2"/>
                </a:solidFill>
              </a:rPr>
              <a:t>Performance measure</a:t>
            </a:r>
            <a:r>
              <a:rPr lang="en-US" dirty="0"/>
              <a:t>: An objective criterion for success of an agent's behavior, given the evidence provided by the percept sequence.</a:t>
            </a:r>
          </a:p>
          <a:p>
            <a:pPr marL="0" indent="0">
              <a:buNone/>
            </a:pPr>
            <a:endParaRPr lang="en-US" dirty="0"/>
          </a:p>
          <a:p>
            <a:pPr marL="0" indent="0">
              <a:buNone/>
            </a:pPr>
            <a:r>
              <a:rPr lang="en-US" dirty="0">
                <a:solidFill>
                  <a:schemeClr val="accent2"/>
                </a:solidFill>
              </a:rPr>
              <a:t>Revised: </a:t>
            </a:r>
          </a:p>
          <a:p>
            <a:r>
              <a:rPr lang="en-US" dirty="0">
                <a:solidFill>
                  <a:schemeClr val="accent2"/>
                </a:solidFill>
              </a:rPr>
              <a:t>Rational Agent</a:t>
            </a:r>
            <a:r>
              <a:rPr lang="en-US" dirty="0"/>
              <a:t>: For </a:t>
            </a:r>
            <a:r>
              <a:rPr lang="en-US" dirty="0" smtClean="0"/>
              <a:t>the current percept </a:t>
            </a:r>
            <a:r>
              <a:rPr lang="en-US" dirty="0"/>
              <a:t>sequence</a:t>
            </a:r>
            <a:r>
              <a:rPr lang="en-US" i="1" dirty="0"/>
              <a:t> </a:t>
            </a:r>
            <a:r>
              <a:rPr lang="en-US" i="1" dirty="0" smtClean="0">
                <a:latin typeface="Times New Roman" panose="02020603050405020304" pitchFamily="18" charset="0"/>
                <a:cs typeface="Times New Roman" panose="02020603050405020304" pitchFamily="18" charset="0"/>
              </a:rPr>
              <a:t>P</a:t>
            </a:r>
            <a:r>
              <a:rPr lang="en-US" dirty="0" smtClean="0"/>
              <a:t>, </a:t>
            </a:r>
            <a:r>
              <a:rPr lang="en-US" dirty="0"/>
              <a:t>a rational agent selects an action </a:t>
            </a:r>
            <a:r>
              <a:rPr lang="en-US" i="1" dirty="0">
                <a:latin typeface="Times New Roman" panose="02020603050405020304" pitchFamily="18" charset="0"/>
                <a:cs typeface="Times New Roman" panose="02020603050405020304" pitchFamily="18" charset="0"/>
              </a:rPr>
              <a:t>a</a:t>
            </a:r>
            <a:r>
              <a:rPr lang="en-US" dirty="0"/>
              <a:t> that </a:t>
            </a:r>
            <a:r>
              <a:rPr lang="en-US" i="1" dirty="0">
                <a:solidFill>
                  <a:schemeClr val="accent2"/>
                </a:solidFill>
              </a:rPr>
              <a:t>maximizes</a:t>
            </a:r>
            <a:r>
              <a:rPr lang="en-US" dirty="0"/>
              <a:t> the </a:t>
            </a:r>
            <a:r>
              <a:rPr lang="en-US" i="1" dirty="0">
                <a:solidFill>
                  <a:schemeClr val="accent2"/>
                </a:solidFill>
              </a:rPr>
              <a:t>expected value of</a:t>
            </a:r>
            <a:r>
              <a:rPr lang="en-US" dirty="0"/>
              <a:t/>
            </a:r>
            <a:br>
              <a:rPr lang="en-US" dirty="0"/>
            </a:br>
            <a:r>
              <a:rPr lang="en-US" dirty="0"/>
              <a:t>its </a:t>
            </a:r>
            <a:r>
              <a:rPr lang="en-US" i="1" dirty="0">
                <a:solidFill>
                  <a:schemeClr val="accent2"/>
                </a:solidFill>
              </a:rPr>
              <a:t>performance measure</a:t>
            </a:r>
            <a:endParaRPr lang="en-US" dirty="0"/>
          </a:p>
          <a:p>
            <a:endParaRPr lang="en-US" dirty="0"/>
          </a:p>
          <a:p>
            <a:endParaRPr lang="en-US" sz="500" dirty="0"/>
          </a:p>
          <a:p>
            <a:pPr lvl="1">
              <a:buFontTx/>
              <a:buNone/>
            </a:pPr>
            <a:endParaRPr lang="en-US" dirty="0"/>
          </a:p>
        </p:txBody>
      </p:sp>
      <p:sp>
        <p:nvSpPr>
          <p:cNvPr id="286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smtClean="0"/>
              <a:pPr/>
              <a:t>14</a:t>
            </a:fld>
            <a:endParaRPr lang="en-US" altLang="en-US" sz="1400"/>
          </a:p>
        </p:txBody>
      </p:sp>
      <p:sp>
        <p:nvSpPr>
          <p:cNvPr id="2" name="Rectangle 1">
            <a:extLst>
              <a:ext uri="{FF2B5EF4-FFF2-40B4-BE49-F238E27FC236}">
                <a16:creationId xmlns="" xmlns:a16="http://schemas.microsoft.com/office/drawing/2014/main" id="{2D8DBF90-2EF0-424F-99C4-DD486F9FA35E}"/>
              </a:ext>
            </a:extLst>
          </p:cNvPr>
          <p:cNvSpPr/>
          <p:nvPr/>
        </p:nvSpPr>
        <p:spPr bwMode="auto">
          <a:xfrm>
            <a:off x="685800" y="1331494"/>
            <a:ext cx="7620000" cy="2478505"/>
          </a:xfrm>
          <a:prstGeom prst="rect">
            <a:avLst/>
          </a:prstGeom>
          <a:solidFill>
            <a:schemeClr val="bg1">
              <a:alpha val="70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116442725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endParaRPr lang="en-US"/>
          </a:p>
          <a:p>
            <a:r>
              <a:rPr lang="en-US" i="1">
                <a:solidFill>
                  <a:srgbClr val="FF0000"/>
                </a:solidFill>
              </a:rPr>
              <a:t>Task Environments (AIMA 2.3)</a:t>
            </a:r>
          </a:p>
          <a:p>
            <a:endParaRPr lang="en-US" i="1">
              <a:solidFill>
                <a:srgbClr val="FF0000"/>
              </a:solidFill>
            </a:endParaRPr>
          </a:p>
          <a:p>
            <a:r>
              <a:rPr lang="en-US"/>
              <a:t>Formulating Search Problems</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15</a:t>
            </a:fld>
            <a:endParaRPr lang="en-US" altLang="en-US"/>
          </a:p>
        </p:txBody>
      </p:sp>
    </p:spTree>
    <p:extLst>
      <p:ext uri="{BB962C8B-B14F-4D97-AF65-F5344CB8AC3E}">
        <p14:creationId xmlns:p14="http://schemas.microsoft.com/office/powerpoint/2010/main" val="7062608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Task environments</a:t>
            </a:r>
          </a:p>
        </p:txBody>
      </p:sp>
      <p:sp>
        <p:nvSpPr>
          <p:cNvPr id="54275" name="Rectangle 3"/>
          <p:cNvSpPr>
            <a:spLocks noGrp="1" noChangeArrowheads="1"/>
          </p:cNvSpPr>
          <p:nvPr>
            <p:ph type="body" idx="1"/>
          </p:nvPr>
        </p:nvSpPr>
        <p:spPr/>
        <p:txBody>
          <a:bodyPr/>
          <a:lstStyle/>
          <a:p>
            <a:r>
              <a:rPr lang="en-US"/>
              <a:t>To design a rational agent we need to specify a </a:t>
            </a:r>
            <a:r>
              <a:rPr lang="en-US" i="1">
                <a:solidFill>
                  <a:schemeClr val="accent2"/>
                </a:solidFill>
              </a:rPr>
              <a:t>task environment </a:t>
            </a:r>
          </a:p>
          <a:p>
            <a:pPr lvl="1"/>
            <a:r>
              <a:rPr lang="en-US"/>
              <a:t>a problem specification for which the agent is a solution</a:t>
            </a:r>
          </a:p>
          <a:p>
            <a:pPr lvl="1"/>
            <a:endParaRPr lang="en-US"/>
          </a:p>
          <a:p>
            <a:r>
              <a:rPr lang="en-US" sz="2800" i="1">
                <a:solidFill>
                  <a:schemeClr val="accent2"/>
                </a:solidFill>
              </a:rPr>
              <a:t>PEAS</a:t>
            </a:r>
            <a:r>
              <a:rPr lang="en-US" sz="2000" i="1">
                <a:solidFill>
                  <a:schemeClr val="accent2"/>
                </a:solidFill>
              </a:rPr>
              <a:t>: </a:t>
            </a:r>
            <a:r>
              <a:rPr lang="en-US" b="0" i="1"/>
              <a:t> to </a:t>
            </a:r>
            <a:r>
              <a:rPr lang="en-US" b="0"/>
              <a:t>specify a task environment</a:t>
            </a:r>
            <a:r>
              <a:rPr lang="en-US"/>
              <a:t>	</a:t>
            </a:r>
          </a:p>
          <a:p>
            <a:pPr lvl="1"/>
            <a:r>
              <a:rPr lang="en-US" sz="2400" b="1" i="1">
                <a:solidFill>
                  <a:schemeClr val="accent2"/>
                </a:solidFill>
              </a:rPr>
              <a:t>P</a:t>
            </a:r>
            <a:r>
              <a:rPr lang="en-US"/>
              <a:t>erformance measure</a:t>
            </a:r>
          </a:p>
          <a:p>
            <a:pPr lvl="1"/>
            <a:r>
              <a:rPr lang="en-US" sz="2400" b="1" i="1">
                <a:solidFill>
                  <a:schemeClr val="accent2"/>
                </a:solidFill>
              </a:rPr>
              <a:t>E</a:t>
            </a:r>
            <a:r>
              <a:rPr lang="en-US"/>
              <a:t>nvironment</a:t>
            </a:r>
          </a:p>
          <a:p>
            <a:pPr lvl="1"/>
            <a:r>
              <a:rPr lang="en-US" sz="2400" b="1" i="1">
                <a:solidFill>
                  <a:schemeClr val="accent2"/>
                </a:solidFill>
              </a:rPr>
              <a:t>A</a:t>
            </a:r>
            <a:r>
              <a:rPr lang="en-US"/>
              <a:t>ctuators</a:t>
            </a:r>
          </a:p>
          <a:p>
            <a:pPr lvl="1"/>
            <a:r>
              <a:rPr lang="en-US" sz="2400" b="1" i="1">
                <a:solidFill>
                  <a:schemeClr val="accent2"/>
                </a:solidFill>
              </a:rPr>
              <a:t>S</a:t>
            </a:r>
            <a:r>
              <a:rPr lang="en-US"/>
              <a:t>ensors</a:t>
            </a:r>
          </a:p>
          <a:p>
            <a:endParaRPr lang="en-US"/>
          </a:p>
        </p:txBody>
      </p:sp>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29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1039861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427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18437" name="Rectangle 3"/>
          <p:cNvSpPr>
            <a:spLocks noGrp="1" noChangeArrowheads="1"/>
          </p:cNvSpPr>
          <p:nvPr>
            <p:ph type="body" idx="1"/>
          </p:nvPr>
        </p:nvSpPr>
        <p:spPr/>
        <p:txBody>
          <a:bodyPr/>
          <a:lstStyle/>
          <a:p>
            <a:endParaRPr lang="en-US"/>
          </a:p>
          <a:p>
            <a:pPr>
              <a:buFont typeface="Symbol" pitchFamily="18" charset="2"/>
              <a:buNone/>
            </a:pPr>
            <a:r>
              <a:rPr lang="en-US" sz="2800" i="1">
                <a:solidFill>
                  <a:schemeClr val="accent2"/>
                </a:solidFill>
              </a:rPr>
              <a:t>P</a:t>
            </a:r>
            <a:r>
              <a:rPr lang="en-US" b="0"/>
              <a:t>erformance measure</a:t>
            </a:r>
            <a:r>
              <a:rPr lang="en-US"/>
              <a:t>: </a:t>
            </a:r>
          </a:p>
          <a:p>
            <a:pPr lvl="1"/>
            <a:r>
              <a:rPr lang="en-US"/>
              <a:t>?</a:t>
            </a:r>
          </a:p>
          <a:p>
            <a:pPr>
              <a:buFont typeface="Symbol" pitchFamily="18" charset="2"/>
              <a:buNone/>
            </a:pPr>
            <a:r>
              <a:rPr lang="en-US" sz="2800" i="1">
                <a:solidFill>
                  <a:schemeClr val="accent2"/>
                </a:solidFill>
              </a:rPr>
              <a:t>E</a:t>
            </a:r>
            <a:r>
              <a:rPr lang="en-US" b="0"/>
              <a:t>nvironment</a:t>
            </a:r>
            <a:r>
              <a:rPr lang="en-US"/>
              <a:t>: </a:t>
            </a:r>
          </a:p>
          <a:p>
            <a:pPr lvl="1"/>
            <a:r>
              <a:rPr lang="en-US"/>
              <a:t>?</a:t>
            </a:r>
          </a:p>
          <a:p>
            <a:pPr>
              <a:buFont typeface="Symbol" pitchFamily="18" charset="2"/>
              <a:buNone/>
            </a:pPr>
            <a:r>
              <a:rPr lang="en-US" sz="2800" i="1">
                <a:solidFill>
                  <a:schemeClr val="accent2"/>
                </a:solidFill>
              </a:rPr>
              <a:t>A</a:t>
            </a:r>
            <a:r>
              <a:rPr lang="en-US" b="0"/>
              <a:t>ctuators</a:t>
            </a:r>
            <a:r>
              <a:rPr lang="en-US"/>
              <a:t>: </a:t>
            </a:r>
          </a:p>
          <a:p>
            <a:pPr lvl="1"/>
            <a:r>
              <a:rPr lang="en-US"/>
              <a:t>?</a:t>
            </a:r>
          </a:p>
          <a:p>
            <a:pPr>
              <a:buFont typeface="Symbol" pitchFamily="18" charset="2"/>
              <a:buNone/>
            </a:pPr>
            <a:r>
              <a:rPr lang="en-US" sz="2800" i="1">
                <a:solidFill>
                  <a:schemeClr val="accent2"/>
                </a:solidFill>
              </a:rPr>
              <a:t>S</a:t>
            </a:r>
            <a:r>
              <a:rPr lang="en-US" b="0"/>
              <a:t>ensors</a:t>
            </a:r>
            <a:r>
              <a:rPr lang="en-US"/>
              <a:t>: </a:t>
            </a:r>
          </a:p>
          <a:p>
            <a:pPr lvl="1"/>
            <a:r>
              <a:rPr lang="en-US"/>
              <a:t>?</a:t>
            </a:r>
            <a:endParaRPr lang="en-US" b="1" i="1"/>
          </a:p>
        </p:txBody>
      </p:sp>
      <p:pic>
        <p:nvPicPr>
          <p:cNvPr id="18438"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198343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22533"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a:t>
            </a:r>
            <a:r>
              <a:rPr lang="en-US" dirty="0" smtClean="0"/>
              <a:t>LiDAR, </a:t>
            </a:r>
            <a:r>
              <a:rPr lang="en-US" dirty="0"/>
              <a:t>speedometer, GPS</a:t>
            </a:r>
            <a:endParaRPr lang="en-US" b="1" i="1" dirty="0"/>
          </a:p>
        </p:txBody>
      </p:sp>
      <p:pic>
        <p:nvPicPr>
          <p:cNvPr id="22534"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222105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smtClean="0"/>
              <a:t>:</a:t>
            </a:r>
            <a:endParaRPr lang="en-US" dirty="0"/>
          </a:p>
          <a:p>
            <a:endParaRPr lang="en-US" sz="1600" dirty="0" smtClean="0"/>
          </a:p>
          <a:p>
            <a:endParaRPr lang="en-US" sz="1600" dirty="0"/>
          </a:p>
          <a:p>
            <a:r>
              <a:rPr lang="en-US" sz="3200" i="1" dirty="0">
                <a:solidFill>
                  <a:schemeClr val="accent2"/>
                </a:solidFill>
              </a:rPr>
              <a:t>E</a:t>
            </a:r>
            <a:r>
              <a:rPr lang="en-US" i="1" dirty="0"/>
              <a:t>nvironment</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A</a:t>
            </a:r>
            <a:r>
              <a:rPr lang="en-US" i="1" dirty="0" smtClean="0"/>
              <a:t>ctuators</a:t>
            </a:r>
            <a:r>
              <a:rPr lang="en-US" dirty="0" smtClean="0"/>
              <a:t>:</a:t>
            </a:r>
            <a:endParaRPr lang="en-US" sz="1600" dirty="0"/>
          </a:p>
          <a:p>
            <a:endParaRPr lang="en-US" sz="3200" i="1" dirty="0" smtClean="0">
              <a:solidFill>
                <a:schemeClr val="accent2"/>
              </a:solidFill>
            </a:endParaRPr>
          </a:p>
          <a:p>
            <a:r>
              <a:rPr lang="en-US" sz="3200" i="1" dirty="0" smtClean="0">
                <a:solidFill>
                  <a:schemeClr val="accent2"/>
                </a:solidFill>
              </a:rPr>
              <a:t>S</a:t>
            </a:r>
            <a:r>
              <a:rPr lang="en-US" i="1" dirty="0" smtClean="0"/>
              <a:t>ensors</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19</a:t>
            </a:fld>
            <a:endParaRPr lang="en-US" altLang="en-US"/>
          </a:p>
        </p:txBody>
      </p:sp>
      <p:pic>
        <p:nvPicPr>
          <p:cNvPr id="1026" name="Picture 2" descr="Image result for automated diagnosis medical">
            <a:extLst>
              <a:ext uri="{FF2B5EF4-FFF2-40B4-BE49-F238E27FC236}">
                <a16:creationId xmlns="" xmlns:a16="http://schemas.microsoft.com/office/drawing/2014/main"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1024815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due tonight</a:t>
            </a:r>
            <a:endParaRPr lang="en-US" dirty="0"/>
          </a:p>
        </p:txBody>
      </p:sp>
      <p:sp>
        <p:nvSpPr>
          <p:cNvPr id="3" name="Content Placeholder 2"/>
          <p:cNvSpPr>
            <a:spLocks noGrp="1"/>
          </p:cNvSpPr>
          <p:nvPr>
            <p:ph idx="1"/>
          </p:nvPr>
        </p:nvSpPr>
        <p:spPr/>
        <p:txBody>
          <a:bodyPr/>
          <a:lstStyle/>
          <a:p>
            <a:r>
              <a:rPr lang="en-US" dirty="0" smtClean="0"/>
              <a:t>HW1 is due tomorrow night before 11:59pm.</a:t>
            </a:r>
          </a:p>
          <a:p>
            <a:r>
              <a:rPr lang="en-US" dirty="0" smtClean="0"/>
              <a:t>Please submit early. 1 second late = 1 late day.  </a:t>
            </a:r>
          </a:p>
          <a:p>
            <a:r>
              <a:rPr lang="en-US" dirty="0" smtClean="0"/>
              <a:t>Verify by this afternoon that you have a </a:t>
            </a:r>
            <a:r>
              <a:rPr lang="en-US" dirty="0" err="1" smtClean="0"/>
              <a:t>Gradescope</a:t>
            </a:r>
            <a:r>
              <a:rPr lang="en-US" dirty="0" smtClean="0"/>
              <a:t> account for the class.  Private post on Piazza if you don’t.</a:t>
            </a:r>
          </a:p>
          <a:p>
            <a:endParaRPr lang="en-US" dirty="0"/>
          </a:p>
          <a:p>
            <a:r>
              <a:rPr lang="en-US" dirty="0" smtClean="0"/>
              <a:t>My office hours are tomorrow from 1pm-3pm</a:t>
            </a:r>
          </a:p>
          <a:p>
            <a:r>
              <a:rPr lang="en-US" dirty="0" smtClean="0"/>
              <a:t>HW2 has been released.  It is due in 8 days. Start early.</a:t>
            </a:r>
          </a:p>
          <a:p>
            <a:endParaRPr lang="en-US" dirty="0"/>
          </a:p>
          <a:p>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2018</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a:t>
            </a:fld>
            <a:endParaRPr lang="en-US" altLang="en-US"/>
          </a:p>
        </p:txBody>
      </p:sp>
    </p:spTree>
    <p:extLst>
      <p:ext uri="{BB962C8B-B14F-4D97-AF65-F5344CB8AC3E}">
        <p14:creationId xmlns:p14="http://schemas.microsoft.com/office/powerpoint/2010/main" val="19031906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i="1">
                <a:solidFill>
                  <a:schemeClr val="accent2"/>
                </a:solidFill>
              </a:rPr>
              <a:t>PEAS: </a:t>
            </a:r>
            <a:r>
              <a:rPr lang="en-US"/>
              <a:t>Medical diagnosis system</a:t>
            </a:r>
            <a:endParaRPr lang="en-US" i="1">
              <a:solidFill>
                <a:schemeClr val="accent2"/>
              </a:solidFill>
            </a:endParaRPr>
          </a:p>
        </p:txBody>
      </p:sp>
      <p:sp>
        <p:nvSpPr>
          <p:cNvPr id="23557" name="Rectangle 3"/>
          <p:cNvSpPr>
            <a:spLocks noGrp="1" noChangeArrowheads="1"/>
          </p:cNvSpPr>
          <p:nvPr>
            <p:ph type="body" idx="1"/>
          </p:nvPr>
        </p:nvSpPr>
        <p:spPr/>
        <p:txBody>
          <a:bodyPr/>
          <a:lstStyle/>
          <a:p>
            <a:r>
              <a:rPr lang="en-US" sz="3200" i="1" dirty="0">
                <a:solidFill>
                  <a:schemeClr val="accent2"/>
                </a:solidFill>
              </a:rPr>
              <a:t>P</a:t>
            </a:r>
            <a:r>
              <a:rPr lang="en-US" i="1" dirty="0"/>
              <a:t>erformance</a:t>
            </a:r>
            <a:r>
              <a:rPr lang="en-US" dirty="0"/>
              <a:t> </a:t>
            </a:r>
            <a:r>
              <a:rPr lang="en-US" i="1" dirty="0"/>
              <a:t>measure</a:t>
            </a:r>
            <a:r>
              <a:rPr lang="en-US" dirty="0"/>
              <a:t>: Healthy patient, minimize costs, lawsuits</a:t>
            </a:r>
          </a:p>
          <a:p>
            <a:endParaRPr lang="en-US" sz="1600" dirty="0"/>
          </a:p>
          <a:p>
            <a:r>
              <a:rPr lang="en-US" sz="3200" i="1" dirty="0">
                <a:solidFill>
                  <a:schemeClr val="accent2"/>
                </a:solidFill>
              </a:rPr>
              <a:t>E</a:t>
            </a:r>
            <a:r>
              <a:rPr lang="en-US" i="1" dirty="0"/>
              <a:t>nvironment</a:t>
            </a:r>
            <a:r>
              <a:rPr lang="en-US" dirty="0"/>
              <a:t>: Patient, hospital, staff</a:t>
            </a:r>
          </a:p>
          <a:p>
            <a:endParaRPr lang="en-US" sz="1600" dirty="0"/>
          </a:p>
          <a:p>
            <a:r>
              <a:rPr lang="en-US" sz="3200" i="1" dirty="0">
                <a:solidFill>
                  <a:schemeClr val="accent2"/>
                </a:solidFill>
              </a:rPr>
              <a:t>A</a:t>
            </a:r>
            <a:r>
              <a:rPr lang="en-US" i="1" dirty="0"/>
              <a:t>ctuators</a:t>
            </a:r>
            <a:r>
              <a:rPr lang="en-US" dirty="0"/>
              <a:t>: Screen display (form including: questions, tests, diagnoses, treatments, referrals)</a:t>
            </a:r>
          </a:p>
          <a:p>
            <a:endParaRPr lang="en-US" sz="1600" dirty="0"/>
          </a:p>
          <a:p>
            <a:r>
              <a:rPr lang="en-US" sz="3200" i="1" dirty="0">
                <a:solidFill>
                  <a:schemeClr val="accent2"/>
                </a:solidFill>
              </a:rPr>
              <a:t>S</a:t>
            </a:r>
            <a:r>
              <a:rPr lang="en-US" i="1" dirty="0"/>
              <a:t>ensors</a:t>
            </a:r>
            <a:r>
              <a:rPr lang="en-US" dirty="0"/>
              <a:t>: </a:t>
            </a:r>
            <a:r>
              <a:rPr lang="en-US" dirty="0" smtClean="0"/>
              <a:t>Keyboard </a:t>
            </a:r>
            <a:r>
              <a:rPr lang="en-US" dirty="0"/>
              <a:t/>
            </a:r>
            <a:br>
              <a:rPr lang="en-US" dirty="0"/>
            </a:br>
            <a:r>
              <a:rPr lang="en-US" dirty="0"/>
              <a:t>(entry of symptoms, </a:t>
            </a:r>
            <a:br>
              <a:rPr lang="en-US" dirty="0"/>
            </a:br>
            <a:r>
              <a:rPr lang="en-US" dirty="0"/>
              <a:t>findings, </a:t>
            </a:r>
            <a:br>
              <a:rPr lang="en-US" dirty="0"/>
            </a:br>
            <a:r>
              <a:rPr lang="en-US" dirty="0"/>
              <a:t>patient's answers)</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pic>
        <p:nvPicPr>
          <p:cNvPr id="1026" name="Picture 2" descr="Image result for automated diagnosis medical">
            <a:extLst>
              <a:ext uri="{FF2B5EF4-FFF2-40B4-BE49-F238E27FC236}">
                <a16:creationId xmlns="" xmlns:a16="http://schemas.microsoft.com/office/drawing/2014/main" id="{61F10464-0E62-4FDC-8BB7-90D4FDE07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390105"/>
            <a:ext cx="4476166" cy="23535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DF74E58F-C1F7-41FD-A08E-F03152AD82AD}"/>
              </a:ext>
            </a:extLst>
          </p:cNvPr>
          <p:cNvSpPr txBox="1"/>
          <p:nvPr/>
        </p:nvSpPr>
        <p:spPr bwMode="auto">
          <a:xfrm>
            <a:off x="6781800" y="4432538"/>
            <a:ext cx="2819400" cy="308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r>
              <a:rPr lang="en-US" sz="1400">
                <a:solidFill>
                  <a:schemeClr val="bg1"/>
                </a:solidFill>
                <a:latin typeface="Arial Narrow" panose="020B0606020202030204" pitchFamily="34" charset="0"/>
              </a:rPr>
              <a:t>From: The New Yorker April 2017</a:t>
            </a:r>
          </a:p>
        </p:txBody>
      </p:sp>
    </p:spTree>
    <p:extLst>
      <p:ext uri="{BB962C8B-B14F-4D97-AF65-F5344CB8AC3E}">
        <p14:creationId xmlns:p14="http://schemas.microsoft.com/office/powerpoint/2010/main" val="58395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The rational agent designer’s goal</a:t>
            </a:r>
          </a:p>
        </p:txBody>
      </p:sp>
      <p:sp>
        <p:nvSpPr>
          <p:cNvPr id="26629" name="Rectangle 3"/>
          <p:cNvSpPr>
            <a:spLocks noGrp="1" noChangeArrowheads="1"/>
          </p:cNvSpPr>
          <p:nvPr>
            <p:ph type="body" idx="1"/>
          </p:nvPr>
        </p:nvSpPr>
        <p:spPr>
          <a:xfrm>
            <a:off x="685800" y="1295400"/>
            <a:ext cx="8077200" cy="4572000"/>
          </a:xfrm>
        </p:spPr>
        <p:txBody>
          <a:bodyPr/>
          <a:lstStyle/>
          <a:p>
            <a:r>
              <a:rPr lang="en-US"/>
              <a:t>Goal of AI practitioner who designs rational agents: </a:t>
            </a:r>
          </a:p>
          <a:p>
            <a:pPr marL="457200" lvl="1" indent="0">
              <a:buNone/>
            </a:pPr>
            <a:r>
              <a:rPr lang="en-US" sz="2400" b="1"/>
              <a:t>    given a </a:t>
            </a:r>
            <a:r>
              <a:rPr lang="en-US" sz="2400" b="1" i="1"/>
              <a:t>PEAS </a:t>
            </a:r>
            <a:r>
              <a:rPr lang="en-US" sz="2400" b="1"/>
              <a:t>task environment, </a:t>
            </a:r>
          </a:p>
          <a:p>
            <a:pPr marL="457200" lvl="1" indent="0">
              <a:buNone/>
            </a:pPr>
            <a:endParaRPr lang="en-US" sz="2400" b="1"/>
          </a:p>
          <a:p>
            <a:pPr marL="1371600" lvl="2" indent="-457200">
              <a:buFont typeface="+mj-lt"/>
              <a:buAutoNum type="arabicPeriod"/>
            </a:pPr>
            <a:r>
              <a:rPr lang="en-US" sz="2200" b="1"/>
              <a:t>Construct </a:t>
            </a:r>
            <a:r>
              <a:rPr lang="en-US" sz="2200" b="1" i="1"/>
              <a:t>agent function </a:t>
            </a:r>
            <a:r>
              <a:rPr lang="en-US" sz="3200" b="1" i="1">
                <a:solidFill>
                  <a:schemeClr val="accent2"/>
                </a:solidFill>
                <a:latin typeface="Times New Roman" pitchFamily="18" charset="0"/>
                <a:cs typeface="Times New Roman" pitchFamily="18" charset="0"/>
              </a:rPr>
              <a:t>f </a:t>
            </a:r>
            <a:r>
              <a:rPr lang="en-US" sz="2200" b="1"/>
              <a:t>that maximizes the expected value of the performance measure, </a:t>
            </a:r>
          </a:p>
          <a:p>
            <a:pPr marL="1371600" lvl="2" indent="-457200">
              <a:buFont typeface="+mj-lt"/>
              <a:buAutoNum type="arabicPeriod"/>
            </a:pPr>
            <a:endParaRPr lang="en-US" sz="2200" b="1"/>
          </a:p>
          <a:p>
            <a:pPr marL="1371600" lvl="2" indent="-457200">
              <a:buFont typeface="+mj-lt"/>
              <a:buAutoNum type="arabicPeriod"/>
            </a:pPr>
            <a:r>
              <a:rPr lang="en-US" sz="2200" b="1"/>
              <a:t>Design an </a:t>
            </a:r>
            <a:r>
              <a:rPr lang="en-US" sz="2200" b="1" i="1"/>
              <a:t>agent program </a:t>
            </a:r>
            <a:r>
              <a:rPr lang="en-US" sz="2200" b="1"/>
              <a:t>that implements </a:t>
            </a:r>
            <a:r>
              <a:rPr lang="en-US" sz="3200" b="1" i="1">
                <a:solidFill>
                  <a:schemeClr val="accent2"/>
                </a:solidFill>
                <a:latin typeface="Times New Roman" pitchFamily="18" charset="0"/>
                <a:cs typeface="Times New Roman" pitchFamily="18" charset="0"/>
              </a:rPr>
              <a:t>f</a:t>
            </a:r>
            <a:r>
              <a:rPr lang="en-US" sz="2800" b="1"/>
              <a:t> </a:t>
            </a:r>
            <a:r>
              <a:rPr lang="en-US" sz="2200" b="1"/>
              <a:t>on a particular architecture</a:t>
            </a:r>
          </a:p>
          <a:p>
            <a:endParaRPr lang="en-US" sz="2800" b="1"/>
          </a:p>
          <a:p>
            <a:pPr lvl="2"/>
            <a:endParaRPr lang="en-US" sz="2200" b="1"/>
          </a:p>
          <a:p>
            <a:pPr lvl="1"/>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21</a:t>
            </a:fld>
            <a:endParaRPr lang="en-US" altLang="en-US"/>
          </a:p>
        </p:txBody>
      </p:sp>
    </p:spTree>
    <p:extLst>
      <p:ext uri="{BB962C8B-B14F-4D97-AF65-F5344CB8AC3E}">
        <p14:creationId xmlns:p14="http://schemas.microsoft.com/office/powerpoint/2010/main" val="9480832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Environment types: Definitions </a:t>
            </a:r>
            <a:r>
              <a:rPr lang="en-US" dirty="0" smtClean="0"/>
              <a:t>1</a:t>
            </a:r>
            <a:endParaRPr lang="en-US" dirty="0"/>
          </a:p>
        </p:txBody>
      </p:sp>
      <p:sp>
        <p:nvSpPr>
          <p:cNvPr id="24581" name="Rectangle 3"/>
          <p:cNvSpPr>
            <a:spLocks noGrp="1" noChangeArrowheads="1"/>
          </p:cNvSpPr>
          <p:nvPr>
            <p:ph type="body" idx="1"/>
          </p:nvPr>
        </p:nvSpPr>
        <p:spPr/>
        <p:txBody>
          <a:bodyPr/>
          <a:lstStyle/>
          <a:p>
            <a:pPr>
              <a:lnSpc>
                <a:spcPct val="90000"/>
              </a:lnSpc>
            </a:pPr>
            <a:r>
              <a:rPr lang="en-US" i="1">
                <a:solidFill>
                  <a:srgbClr val="C00000"/>
                </a:solidFill>
              </a:rPr>
              <a:t>Fully</a:t>
            </a:r>
            <a:r>
              <a:rPr lang="en-US" i="1">
                <a:solidFill>
                  <a:schemeClr val="accent2"/>
                </a:solidFill>
              </a:rPr>
              <a:t> </a:t>
            </a:r>
            <a:r>
              <a:rPr lang="en-US" i="1">
                <a:solidFill>
                  <a:srgbClr val="C00000"/>
                </a:solidFill>
              </a:rPr>
              <a:t>observable</a:t>
            </a:r>
            <a:r>
              <a:rPr lang="en-US" sz="2000"/>
              <a:t> (vs. partially observable): An agent's sensors give it access to the complete state of the environment at each point in time.</a:t>
            </a:r>
          </a:p>
          <a:p>
            <a:pPr>
              <a:lnSpc>
                <a:spcPct val="90000"/>
              </a:lnSpc>
            </a:pPr>
            <a:endParaRPr lang="en-US" sz="2000"/>
          </a:p>
          <a:p>
            <a:pPr>
              <a:lnSpc>
                <a:spcPct val="90000"/>
              </a:lnSpc>
            </a:pPr>
            <a:r>
              <a:rPr lang="en-US" i="1">
                <a:solidFill>
                  <a:srgbClr val="C00000"/>
                </a:solidFill>
              </a:rPr>
              <a:t>Deterministic</a:t>
            </a:r>
            <a:r>
              <a:rPr lang="en-US" i="1">
                <a:solidFill>
                  <a:schemeClr val="accent2"/>
                </a:solidFill>
              </a:rPr>
              <a:t> </a:t>
            </a:r>
            <a:r>
              <a:rPr lang="en-US" sz="2000"/>
              <a:t>(vs. stochastic): The next state of the environment is completely determined by the current state and the action executed by the agent. </a:t>
            </a:r>
          </a:p>
          <a:p>
            <a:pPr lvl="1">
              <a:lnSpc>
                <a:spcPct val="90000"/>
              </a:lnSpc>
            </a:pPr>
            <a:r>
              <a:rPr lang="en-US" sz="1800"/>
              <a:t>If the environment is deterministic except for the actions of other agents, then the environment is </a:t>
            </a:r>
            <a:r>
              <a:rPr lang="en-US" sz="2400" i="1">
                <a:solidFill>
                  <a:srgbClr val="C00000"/>
                </a:solidFill>
              </a:rPr>
              <a:t>strategic</a:t>
            </a:r>
            <a:r>
              <a:rPr lang="en-US" sz="1800"/>
              <a:t>.</a:t>
            </a:r>
          </a:p>
          <a:p>
            <a:pPr>
              <a:lnSpc>
                <a:spcPct val="90000"/>
              </a:lnSpc>
            </a:pPr>
            <a:endParaRPr lang="en-US" sz="2000"/>
          </a:p>
          <a:p>
            <a:pPr>
              <a:lnSpc>
                <a:spcPct val="90000"/>
              </a:lnSpc>
            </a:pPr>
            <a:r>
              <a:rPr lang="en-US" i="1">
                <a:solidFill>
                  <a:srgbClr val="C00000"/>
                </a:solidFill>
              </a:rPr>
              <a:t>Episodic</a:t>
            </a:r>
            <a:r>
              <a:rPr lang="en-US" sz="2000">
                <a:solidFill>
                  <a:srgbClr val="C00000"/>
                </a:solidFill>
              </a:rPr>
              <a:t> </a:t>
            </a:r>
            <a:r>
              <a:rPr lang="en-US" sz="2000"/>
              <a:t>(vs. sequential): The agent's experience is divided into atomic "episodes" during which the agent perceives and then performs a single action, and the choice of action in each episode does not depend on any previous action.  (example: classification task)</a:t>
            </a:r>
            <a:endParaRPr lang="en-US" sz="180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22</a:t>
            </a:fld>
            <a:endParaRPr lang="en-US" altLang="en-US"/>
          </a:p>
        </p:txBody>
      </p:sp>
    </p:spTree>
    <p:extLst>
      <p:ext uri="{BB962C8B-B14F-4D97-AF65-F5344CB8AC3E}">
        <p14:creationId xmlns:p14="http://schemas.microsoft.com/office/powerpoint/2010/main" val="10089119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dirty="0"/>
              <a:t>Environment types: Definitions </a:t>
            </a:r>
            <a:r>
              <a:rPr lang="en-US" dirty="0" smtClean="0"/>
              <a:t>2</a:t>
            </a:r>
            <a:endParaRPr lang="en-US" dirty="0"/>
          </a:p>
        </p:txBody>
      </p:sp>
      <p:sp>
        <p:nvSpPr>
          <p:cNvPr id="25605" name="Rectangle 3"/>
          <p:cNvSpPr>
            <a:spLocks noGrp="1" noChangeArrowheads="1"/>
          </p:cNvSpPr>
          <p:nvPr>
            <p:ph type="body" idx="1"/>
          </p:nvPr>
        </p:nvSpPr>
        <p:spPr/>
        <p:txBody>
          <a:bodyPr/>
          <a:lstStyle/>
          <a:p>
            <a:r>
              <a:rPr lang="en-US" i="1" dirty="0">
                <a:solidFill>
                  <a:srgbClr val="C00000"/>
                </a:solidFill>
              </a:rPr>
              <a:t>Static</a:t>
            </a:r>
            <a:r>
              <a:rPr lang="en-US" sz="2000" dirty="0">
                <a:solidFill>
                  <a:srgbClr val="FF0000"/>
                </a:solidFill>
              </a:rPr>
              <a:t> </a:t>
            </a:r>
            <a:r>
              <a:rPr lang="en-US" sz="2000" dirty="0"/>
              <a:t>(vs. dynamic): The environment is unchanged while an agent is deliberating. </a:t>
            </a:r>
          </a:p>
          <a:p>
            <a:pPr lvl="1"/>
            <a:r>
              <a:rPr lang="en-US" sz="1800" dirty="0"/>
              <a:t>The environment is </a:t>
            </a:r>
            <a:r>
              <a:rPr lang="en-US" i="1" dirty="0" err="1">
                <a:solidFill>
                  <a:srgbClr val="C00000"/>
                </a:solidFill>
              </a:rPr>
              <a:t>semidynamic</a:t>
            </a:r>
            <a:r>
              <a:rPr lang="en-US" dirty="0">
                <a:solidFill>
                  <a:srgbClr val="C00000"/>
                </a:solidFill>
              </a:rPr>
              <a:t> </a:t>
            </a:r>
            <a:r>
              <a:rPr lang="en-US" sz="1800" dirty="0"/>
              <a:t>if the environment itself does not change with the passage of time but the agent's performance score does.</a:t>
            </a:r>
          </a:p>
          <a:p>
            <a:pPr>
              <a:buFont typeface="Symbol" pitchFamily="18" charset="2"/>
              <a:buNone/>
            </a:pPr>
            <a:endParaRPr lang="en-US" sz="2000" dirty="0"/>
          </a:p>
          <a:p>
            <a:r>
              <a:rPr lang="en-US" i="1" dirty="0">
                <a:solidFill>
                  <a:srgbClr val="C00000"/>
                </a:solidFill>
              </a:rPr>
              <a:t>Discrete</a:t>
            </a:r>
            <a:r>
              <a:rPr lang="en-US" i="1" dirty="0">
                <a:solidFill>
                  <a:schemeClr val="accent2"/>
                </a:solidFill>
              </a:rPr>
              <a:t> </a:t>
            </a:r>
            <a:r>
              <a:rPr lang="en-US" sz="2000" dirty="0"/>
              <a:t>(vs. continuous): A limited number of distinct, clearly defined percepts and actions.</a:t>
            </a:r>
          </a:p>
          <a:p>
            <a:endParaRPr lang="en-US" sz="2000" dirty="0"/>
          </a:p>
          <a:p>
            <a:r>
              <a:rPr lang="en-US" i="1" dirty="0">
                <a:solidFill>
                  <a:srgbClr val="C00000"/>
                </a:solidFill>
              </a:rPr>
              <a:t>Single agent </a:t>
            </a:r>
            <a:r>
              <a:rPr lang="en-US" sz="2000" dirty="0"/>
              <a:t>(vs. </a:t>
            </a:r>
            <a:r>
              <a:rPr lang="en-US" sz="2000" dirty="0" err="1"/>
              <a:t>multiagent</a:t>
            </a:r>
            <a:r>
              <a:rPr lang="en-US" sz="2000" dirty="0"/>
              <a:t>): An agent operating by itself in an environment.</a:t>
            </a:r>
          </a:p>
          <a:p>
            <a:endParaRPr lang="en-US" sz="2000"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9423444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886057"/>
            <a:ext cx="7772400" cy="3390686"/>
          </a:xfrm>
        </p:spPr>
      </p:pic>
      <p:sp>
        <p:nvSpPr>
          <p:cNvPr id="4" name="Date Placeholder 3"/>
          <p:cNvSpPr>
            <a:spLocks noGrp="1"/>
          </p:cNvSpPr>
          <p:nvPr>
            <p:ph type="dt" sz="half" idx="10"/>
          </p:nvPr>
        </p:nvSpPr>
        <p:spPr/>
        <p:txBody>
          <a:bodyPr/>
          <a:lstStyle/>
          <a:p>
            <a:pPr>
              <a:defRPr/>
            </a:pPr>
            <a:r>
              <a:rPr lang="en-US" dirty="0" smtClean="0"/>
              <a:t>CIS 421/521 - Intro to AI - 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102041891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dirty="0" smtClean="0"/>
              <a:t>The Hardest Environment</a:t>
            </a:r>
            <a:endParaRPr lang="en-US" sz="2800" dirty="0"/>
          </a:p>
        </p:txBody>
      </p:sp>
      <p:sp>
        <p:nvSpPr>
          <p:cNvPr id="5" name="Date Placeholder 4"/>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25</a:t>
            </a:fld>
            <a:endParaRPr lang="en-US" altLang="en-US"/>
          </a:p>
        </p:txBody>
      </p:sp>
      <p:sp>
        <p:nvSpPr>
          <p:cNvPr id="3" name="Content Placeholder 2"/>
          <p:cNvSpPr>
            <a:spLocks noGrp="1"/>
          </p:cNvSpPr>
          <p:nvPr>
            <p:ph sz="half" idx="1"/>
          </p:nvPr>
        </p:nvSpPr>
        <p:spPr/>
        <p:txBody>
          <a:bodyPr/>
          <a:lstStyle/>
          <a:p>
            <a:r>
              <a:rPr lang="en-US" dirty="0" smtClean="0"/>
              <a:t>The hardest case is </a:t>
            </a:r>
          </a:p>
          <a:p>
            <a:pPr lvl="1"/>
            <a:r>
              <a:rPr lang="en-US" sz="2400" b="1" i="1" dirty="0" smtClean="0">
                <a:solidFill>
                  <a:srgbClr val="C00000"/>
                </a:solidFill>
              </a:rPr>
              <a:t>Continuous</a:t>
            </a:r>
          </a:p>
          <a:p>
            <a:pPr lvl="1"/>
            <a:r>
              <a:rPr lang="en-US" sz="2400" b="1" i="1" dirty="0" smtClean="0">
                <a:solidFill>
                  <a:srgbClr val="C00000"/>
                </a:solidFill>
              </a:rPr>
              <a:t>Partially Observable</a:t>
            </a:r>
          </a:p>
          <a:p>
            <a:pPr lvl="1"/>
            <a:r>
              <a:rPr lang="en-US" sz="2400" b="1" i="1" dirty="0" smtClean="0">
                <a:solidFill>
                  <a:srgbClr val="C00000"/>
                </a:solidFill>
              </a:rPr>
              <a:t>Stochastic</a:t>
            </a:r>
          </a:p>
          <a:p>
            <a:pPr lvl="1"/>
            <a:r>
              <a:rPr lang="en-US" sz="2400" b="1" i="1" dirty="0" smtClean="0">
                <a:solidFill>
                  <a:srgbClr val="C00000"/>
                </a:solidFill>
              </a:rPr>
              <a:t>Continuous</a:t>
            </a:r>
          </a:p>
          <a:p>
            <a:pPr lvl="1"/>
            <a:r>
              <a:rPr lang="en-US" sz="2400" b="1" i="1" dirty="0" err="1" smtClean="0">
                <a:solidFill>
                  <a:srgbClr val="C00000"/>
                </a:solidFill>
              </a:rPr>
              <a:t>Multiagent</a:t>
            </a:r>
            <a:endParaRPr lang="en-US" sz="2400" b="1" i="1" dirty="0" smtClean="0">
              <a:solidFill>
                <a:srgbClr val="C00000"/>
              </a:solidFill>
            </a:endParaRPr>
          </a:p>
          <a:p>
            <a:pPr lvl="1"/>
            <a:r>
              <a:rPr lang="en-US" sz="2400" b="1" i="1" dirty="0" smtClean="0">
                <a:solidFill>
                  <a:srgbClr val="C00000"/>
                </a:solidFill>
              </a:rPr>
              <a:t>Unknown Outcomes</a:t>
            </a:r>
            <a:endParaRPr lang="en-US" sz="3600" dirty="0"/>
          </a:p>
        </p:txBody>
      </p:sp>
    </p:spTree>
    <p:extLst>
      <p:ext uri="{BB962C8B-B14F-4D97-AF65-F5344CB8AC3E}">
        <p14:creationId xmlns:p14="http://schemas.microsoft.com/office/powerpoint/2010/main" val="65508254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685800" y="609600"/>
            <a:ext cx="8382000" cy="457200"/>
          </a:xfrm>
        </p:spPr>
        <p:txBody>
          <a:bodyPr/>
          <a:lstStyle/>
          <a:p>
            <a:r>
              <a:rPr lang="en-US" sz="2800"/>
              <a:t>Environment Restrictions for Now</a:t>
            </a:r>
          </a:p>
        </p:txBody>
      </p:sp>
      <p:sp>
        <p:nvSpPr>
          <p:cNvPr id="5" name="Date Placeholder 4"/>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26</a:t>
            </a:fld>
            <a:endParaRPr lang="en-US" altLang="en-US"/>
          </a:p>
        </p:txBody>
      </p:sp>
      <p:sp>
        <p:nvSpPr>
          <p:cNvPr id="3" name="Content Placeholder 2"/>
          <p:cNvSpPr>
            <a:spLocks noGrp="1"/>
          </p:cNvSpPr>
          <p:nvPr>
            <p:ph sz="half" idx="1"/>
          </p:nvPr>
        </p:nvSpPr>
        <p:spPr/>
        <p:txBody>
          <a:bodyPr/>
          <a:lstStyle/>
          <a:p>
            <a:r>
              <a:rPr lang="en-US" dirty="0" smtClean="0"/>
              <a:t>We </a:t>
            </a:r>
            <a:r>
              <a:rPr lang="en-US" dirty="0"/>
              <a:t>will assume environment is</a:t>
            </a:r>
          </a:p>
          <a:p>
            <a:pPr lvl="1"/>
            <a:r>
              <a:rPr lang="en-US" sz="2400" b="1" i="1" dirty="0">
                <a:solidFill>
                  <a:srgbClr val="C00000"/>
                </a:solidFill>
              </a:rPr>
              <a:t>Static</a:t>
            </a:r>
          </a:p>
          <a:p>
            <a:pPr lvl="1"/>
            <a:r>
              <a:rPr lang="en-US" sz="2400" b="1" i="1" dirty="0">
                <a:solidFill>
                  <a:srgbClr val="C00000"/>
                </a:solidFill>
              </a:rPr>
              <a:t>Fully Observable</a:t>
            </a:r>
          </a:p>
          <a:p>
            <a:pPr lvl="1"/>
            <a:r>
              <a:rPr lang="en-US" sz="2400" b="1" i="1" dirty="0">
                <a:solidFill>
                  <a:srgbClr val="C00000"/>
                </a:solidFill>
              </a:rPr>
              <a:t>Deterministic </a:t>
            </a:r>
          </a:p>
          <a:p>
            <a:pPr lvl="1"/>
            <a:r>
              <a:rPr lang="en-US" sz="2400" b="1" i="1" dirty="0">
                <a:solidFill>
                  <a:srgbClr val="C00000"/>
                </a:solidFill>
              </a:rPr>
              <a:t>Discrete</a:t>
            </a:r>
          </a:p>
          <a:p>
            <a:endParaRPr lang="en-US" sz="3600" dirty="0"/>
          </a:p>
        </p:txBody>
      </p:sp>
    </p:spTree>
    <p:extLst>
      <p:ext uri="{BB962C8B-B14F-4D97-AF65-F5344CB8AC3E}">
        <p14:creationId xmlns:p14="http://schemas.microsoft.com/office/powerpoint/2010/main" val="202910110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ctrTitle" idx="4294967295"/>
          </p:nvPr>
        </p:nvSpPr>
        <p:spPr>
          <a:xfrm>
            <a:off x="685800" y="2130425"/>
            <a:ext cx="7772400" cy="1470025"/>
          </a:xfrm>
        </p:spPr>
        <p:txBody>
          <a:bodyPr/>
          <a:lstStyle/>
          <a:p>
            <a:r>
              <a:rPr lang="en-US"/>
              <a:t>Problem Solving Agents &amp;</a:t>
            </a:r>
            <a:br>
              <a:rPr lang="en-US"/>
            </a:br>
            <a:r>
              <a:rPr lang="en-US"/>
              <a:t>Problem Formulation</a:t>
            </a:r>
          </a:p>
        </p:txBody>
      </p:sp>
      <p:sp>
        <p:nvSpPr>
          <p:cNvPr id="33797" name="Rectangle 5"/>
          <p:cNvSpPr>
            <a:spLocks noGrp="1" noChangeArrowheads="1"/>
          </p:cNvSpPr>
          <p:nvPr>
            <p:ph type="subTitle" idx="4294967295"/>
          </p:nvPr>
        </p:nvSpPr>
        <p:spPr>
          <a:xfrm>
            <a:off x="685800" y="3886200"/>
            <a:ext cx="7086600" cy="1752600"/>
          </a:xfrm>
        </p:spPr>
        <p:txBody>
          <a:bodyPr/>
          <a:lstStyle/>
          <a:p>
            <a:pPr marL="0" indent="0">
              <a:buFont typeface="Symbol" pitchFamily="18" charset="2"/>
              <a:buNone/>
            </a:pPr>
            <a:r>
              <a:rPr lang="en-US" dirty="0"/>
              <a:t>AIMA </a:t>
            </a:r>
            <a:r>
              <a:rPr lang="en-US" dirty="0" smtClean="0"/>
              <a:t>3.1-3.2</a:t>
            </a:r>
            <a:endParaRPr lang="en-US" dirty="0"/>
          </a:p>
          <a:p>
            <a:pPr marL="0" indent="0">
              <a:buFont typeface="Symbol" pitchFamily="18" charset="2"/>
              <a:buNone/>
            </a:pP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27</a:t>
            </a:fld>
            <a:endParaRPr lang="en-US" altLang="en-US"/>
          </a:p>
        </p:txBody>
      </p:sp>
    </p:spTree>
    <p:extLst>
      <p:ext uri="{BB962C8B-B14F-4D97-AF65-F5344CB8AC3E}">
        <p14:creationId xmlns:p14="http://schemas.microsoft.com/office/powerpoint/2010/main" val="32649043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type="body" idx="1"/>
          </p:nvPr>
        </p:nvSpPr>
        <p:spPr>
          <a:xfrm>
            <a:off x="685800" y="1295400"/>
            <a:ext cx="8229600" cy="4572000"/>
          </a:xfrm>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28</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467600"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4288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296999"/>
            <a:ext cx="7580074" cy="4570401"/>
          </a:xfrm>
          <a:prstGeom prst="rect">
            <a:avLst/>
          </a:prstGeom>
        </p:spPr>
      </p:pic>
      <p:sp>
        <p:nvSpPr>
          <p:cNvPr id="266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a:xfrm>
            <a:off x="685800" y="228600"/>
            <a:ext cx="7772400" cy="838200"/>
          </a:xfrm>
        </p:spPr>
        <p:txBody>
          <a:bodyPr/>
          <a:lstStyle/>
          <a:p>
            <a:r>
              <a:rPr lang="en-US"/>
              <a:t>Example search problem: </a:t>
            </a:r>
            <a:br>
              <a:rPr lang="en-US"/>
            </a:br>
            <a:r>
              <a:rPr lang="en-US"/>
              <a:t>holiday in Romania</a:t>
            </a:r>
          </a:p>
        </p:txBody>
      </p:sp>
      <p:sp>
        <p:nvSpPr>
          <p:cNvPr id="26632" name="Line 4"/>
          <p:cNvSpPr>
            <a:spLocks noChangeShapeType="1"/>
          </p:cNvSpPr>
          <p:nvPr/>
        </p:nvSpPr>
        <p:spPr bwMode="auto">
          <a:xfrm flipV="1">
            <a:off x="685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40380" y="3055147"/>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6210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6515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2475" y="-28646"/>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230313"/>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a:xfrm>
            <a:off x="6665913" y="6241895"/>
            <a:ext cx="1905000" cy="457200"/>
          </a:xfrm>
        </p:spPr>
        <p:txBody>
          <a:bodyPr/>
          <a:lstStyle/>
          <a:p>
            <a:pPr>
              <a:defRPr/>
            </a:pPr>
            <a:fld id="{1A8A179A-356C-4639-9535-0DE21556AF82}" type="slidenum">
              <a:rPr lang="en-US" altLang="en-US" smtClean="0"/>
              <a:pPr>
                <a:defRPr/>
              </a:pPr>
              <a:t>29</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24839411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5105400" y="1295400"/>
            <a:ext cx="3352800" cy="4572000"/>
          </a:xfrm>
        </p:spPr>
        <p:txBody>
          <a:bodyPr/>
          <a:lstStyle/>
          <a:p>
            <a:r>
              <a:rPr lang="en-US" i="1" dirty="0">
                <a:solidFill>
                  <a:srgbClr val="FF0000"/>
                </a:solidFill>
              </a:rPr>
              <a:t>Intelligent Agents (AIMA </a:t>
            </a:r>
            <a:r>
              <a:rPr lang="en-US" i="1" dirty="0" smtClean="0">
                <a:solidFill>
                  <a:srgbClr val="FF0000"/>
                </a:solidFill>
              </a:rPr>
              <a:t>2.1-2.3)</a:t>
            </a:r>
            <a:endParaRPr lang="en-US" i="1" dirty="0">
              <a:solidFill>
                <a:srgbClr val="FF0000"/>
              </a:solidFill>
            </a:endParaRPr>
          </a:p>
          <a:p>
            <a:endParaRPr lang="en-US" i="1" dirty="0">
              <a:solidFill>
                <a:srgbClr val="FF0000"/>
              </a:solidFill>
            </a:endParaRPr>
          </a:p>
          <a:p>
            <a:r>
              <a:rPr lang="en-US" dirty="0"/>
              <a:t>Task Environments</a:t>
            </a:r>
          </a:p>
          <a:p>
            <a:endParaRPr lang="en-US" dirty="0"/>
          </a:p>
          <a:p>
            <a:r>
              <a:rPr lang="en-US" dirty="0"/>
              <a:t>Formulating Search </a:t>
            </a:r>
            <a:r>
              <a:rPr lang="en-US" dirty="0" smtClean="0"/>
              <a:t>Problems</a:t>
            </a:r>
          </a:p>
          <a:p>
            <a:endParaRPr lang="en-US" dirty="0" smtClean="0"/>
          </a:p>
          <a:p>
            <a:r>
              <a:rPr lang="en-US" dirty="0" smtClean="0"/>
              <a:t>Uninformed Search</a:t>
            </a:r>
            <a:r>
              <a:rPr lang="en-US" dirty="0"/>
              <a:t> </a:t>
            </a:r>
            <a:r>
              <a:rPr lang="en-US" i="1" dirty="0">
                <a:solidFill>
                  <a:srgbClr val="FF0000"/>
                </a:solidFill>
              </a:rPr>
              <a:t>(AIMA </a:t>
            </a:r>
            <a:r>
              <a:rPr lang="mr-IN" i="1" dirty="0">
                <a:solidFill>
                  <a:srgbClr val="FF0000"/>
                </a:solidFill>
              </a:rPr>
              <a:t>3.1-3.4</a:t>
            </a:r>
            <a:r>
              <a:rPr lang="en-US" i="1" dirty="0" smtClean="0">
                <a:solidFill>
                  <a:srgbClr val="FF0000"/>
                </a:solidFill>
              </a:rPr>
              <a:t>)</a:t>
            </a:r>
            <a:endParaRPr lang="en-US" i="1" dirty="0">
              <a:solidFill>
                <a:srgbClr val="FF0000"/>
              </a:solidFill>
            </a:endParaRPr>
          </a:p>
          <a:p>
            <a:endParaRPr lang="en-US" dirty="0" smtClean="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990600" y="1328057"/>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961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a:t>
            </a:r>
            <a:r>
              <a:rPr lang="en-US" dirty="0" smtClean="0"/>
              <a:t>Romania</a:t>
            </a:r>
            <a:endParaRPr lang="en-US" dirty="0"/>
          </a:p>
        </p:txBody>
      </p:sp>
      <p:sp>
        <p:nvSpPr>
          <p:cNvPr id="27655" name="Rectangle 3"/>
          <p:cNvSpPr>
            <a:spLocks noGrp="1" noChangeArrowheads="1"/>
          </p:cNvSpPr>
          <p:nvPr>
            <p:ph type="body"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a:t>
            </a:r>
            <a:r>
              <a:rPr lang="en-US" sz="2100" dirty="0" smtClean="0"/>
              <a:t>distance</a:t>
            </a:r>
            <a:endParaRPr lang="en-US" sz="2100" dirty="0"/>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221282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lnSpc>
                <a:spcPct val="90000"/>
              </a:lnSpc>
              <a:spcBef>
                <a:spcPts val="300"/>
              </a:spcBef>
              <a:buFontTx/>
              <a:buAutoNum type="arabicPeriod"/>
            </a:pPr>
            <a:endParaRPr lang="en-US" sz="200"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lnSpc>
                <a:spcPct val="90000"/>
              </a:lnSpc>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lnSpc>
                <a:spcPct val="90000"/>
              </a:lnSpc>
              <a:spcBef>
                <a:spcPts val="300"/>
              </a:spcBef>
              <a:buNone/>
            </a:pPr>
            <a:r>
              <a:rPr lang="en-US" sz="2000" b="1" i="1" dirty="0">
                <a:latin typeface="Times" pitchFamily="18" charset="0"/>
                <a:cs typeface="Times" pitchFamily="18" charset="0"/>
                <a:sym typeface="Symbol" pitchFamily="18" charset="2"/>
              </a:rPr>
              <a:t> </a:t>
            </a:r>
            <a:r>
              <a:rPr lang="en-US" sz="2000" b="1" i="1" dirty="0">
                <a:latin typeface="Times" pitchFamily="18" charset="0"/>
                <a:cs typeface="Times" pitchFamily="18" charset="0"/>
              </a:rPr>
              <a:t>s Actions(s) </a:t>
            </a:r>
            <a:r>
              <a:rPr lang="en-US" i="1" dirty="0"/>
              <a:t>= the set of actions that can be executed in </a:t>
            </a:r>
            <a:r>
              <a:rPr lang="en-US" sz="2000"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sz="2000" b="1" i="1" dirty="0">
                <a:latin typeface="Times" pitchFamily="18" charset="0"/>
                <a:cs typeface="Times" pitchFamily="18" charset="0"/>
              </a:rPr>
              <a:t>s</a:t>
            </a:r>
            <a:r>
              <a:rPr lang="en-US" dirty="0"/>
              <a:t>.</a:t>
            </a:r>
          </a:p>
          <a:p>
            <a:pPr marL="914400" lvl="1" indent="-457200">
              <a:lnSpc>
                <a:spcPct val="90000"/>
              </a:lnSpc>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lnSpc>
                <a:spcPct val="90000"/>
              </a:lnSpc>
              <a:spcBef>
                <a:spcPts val="300"/>
              </a:spcBef>
              <a:buNone/>
            </a:pPr>
            <a:r>
              <a:rPr lang="en-US" sz="2000"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sz="2000" b="1" i="1" dirty="0">
                <a:latin typeface="Times" pitchFamily="18" charset="0"/>
                <a:cs typeface="Times" pitchFamily="18" charset="0"/>
              </a:rPr>
              <a:t>s </a:t>
            </a:r>
          </a:p>
          <a:p>
            <a:pPr marL="914400" lvl="2" indent="0">
              <a:lnSpc>
                <a:spcPct val="90000"/>
              </a:lnSpc>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solidFill>
                  <a:schemeClr val="accent2"/>
                </a:solidFill>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lnSpc>
                <a:spcPct val="90000"/>
              </a:lnSpc>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lnSpc>
                <a:spcPct val="90000"/>
              </a:lnSpc>
              <a:spcBef>
                <a:spcPts val="300"/>
              </a:spcBef>
              <a:buNone/>
            </a:pPr>
            <a:r>
              <a:rPr lang="en-US" dirty="0" smtClean="0"/>
              <a:t>e.g. sum of distances, number of actions executed, …</a:t>
            </a:r>
          </a:p>
          <a:p>
            <a:pPr marL="914400" lvl="2" indent="0">
              <a:lnSpc>
                <a:spcPct val="90000"/>
              </a:lnSpc>
              <a:spcBef>
                <a:spcPts val="300"/>
              </a:spcBef>
              <a:buNone/>
            </a:pPr>
            <a:r>
              <a:rPr lang="en-US" sz="2000" b="1" i="1" dirty="0" smtClean="0">
                <a:latin typeface="Times" pitchFamily="18" charset="0"/>
                <a:cs typeface="Times" pitchFamily="18" charset="0"/>
              </a:rPr>
              <a:t>c(</a:t>
            </a:r>
            <a:r>
              <a:rPr lang="en-US" sz="2000" b="1" i="1" dirty="0" err="1" smtClean="0">
                <a:latin typeface="Times" pitchFamily="18" charset="0"/>
                <a:cs typeface="Times" pitchFamily="18" charset="0"/>
              </a:rPr>
              <a:t>x,a,y</a:t>
            </a:r>
            <a:r>
              <a:rPr lang="en-US" sz="2000" b="1" i="1" dirty="0" smtClean="0">
                <a:latin typeface="Times" pitchFamily="18" charset="0"/>
                <a:cs typeface="Times" pitchFamily="18" charset="0"/>
              </a:rPr>
              <a:t>) </a:t>
            </a:r>
            <a:r>
              <a:rPr lang="en-US" dirty="0" smtClean="0"/>
              <a:t>is the step cost, assumed </a:t>
            </a:r>
            <a:r>
              <a:rPr lang="en-US" sz="2000" b="1" i="1" dirty="0" smtClean="0">
                <a:latin typeface="Times" pitchFamily="18" charset="0"/>
                <a:cs typeface="Times" pitchFamily="18" charset="0"/>
              </a:rPr>
              <a:t>≥</a:t>
            </a:r>
            <a:r>
              <a:rPr lang="en-US" dirty="0" smtClean="0"/>
              <a:t> 0</a:t>
            </a:r>
          </a:p>
          <a:p>
            <a:pPr lvl="3">
              <a:lnSpc>
                <a:spcPct val="90000"/>
              </a:lnSpc>
              <a:spcBef>
                <a:spcPts val="300"/>
              </a:spcBef>
            </a:pPr>
            <a:r>
              <a:rPr lang="en-US" dirty="0" smtClean="0">
                <a:solidFill>
                  <a:srgbClr val="000000"/>
                </a:solidFill>
              </a:rPr>
              <a:t>(where action </a:t>
            </a:r>
            <a:r>
              <a:rPr lang="en-US" sz="2000" b="1" i="1" dirty="0" smtClean="0">
                <a:solidFill>
                  <a:srgbClr val="000000"/>
                </a:solidFill>
                <a:latin typeface="Times" pitchFamily="18" charset="0"/>
                <a:cs typeface="Times" pitchFamily="18" charset="0"/>
              </a:rPr>
              <a:t>a </a:t>
            </a:r>
            <a:r>
              <a:rPr lang="en-US" dirty="0" smtClean="0">
                <a:solidFill>
                  <a:srgbClr val="000000"/>
                </a:solidFill>
              </a:rPr>
              <a:t>goes from state </a:t>
            </a:r>
            <a:r>
              <a:rPr lang="en-US" sz="2000" b="1" i="1" dirty="0" smtClean="0">
                <a:solidFill>
                  <a:srgbClr val="000000"/>
                </a:solidFill>
                <a:latin typeface="Times" pitchFamily="18" charset="0"/>
                <a:cs typeface="Times" pitchFamily="18" charset="0"/>
              </a:rPr>
              <a:t>x</a:t>
            </a:r>
            <a:r>
              <a:rPr lang="en-US" dirty="0" smtClean="0">
                <a:solidFill>
                  <a:srgbClr val="000000"/>
                </a:solidFill>
              </a:rPr>
              <a:t> to state </a:t>
            </a:r>
            <a:r>
              <a:rPr lang="en-US" sz="2000" b="1" i="1" dirty="0" smtClean="0">
                <a:solidFill>
                  <a:srgbClr val="000000"/>
                </a:solidFill>
                <a:latin typeface="Times" pitchFamily="18" charset="0"/>
                <a:cs typeface="Times" pitchFamily="18" charset="0"/>
              </a:rPr>
              <a:t>y</a:t>
            </a:r>
            <a:r>
              <a:rPr lang="en-US" i="1" dirty="0" smtClean="0">
                <a:solidFill>
                  <a:srgbClr val="000000"/>
                </a:solidFill>
              </a:rPr>
              <a:t>)</a:t>
            </a:r>
            <a:endParaRPr lang="en-US" dirty="0" smtClean="0"/>
          </a:p>
          <a:p>
            <a:pPr marL="914400" lvl="1" indent="-457200">
              <a:lnSpc>
                <a:spcPct val="90000"/>
              </a:lnSpc>
              <a:spcBef>
                <a:spcPts val="300"/>
              </a:spcBef>
              <a:buFont typeface="+mj-lt"/>
              <a:buAutoNum type="arabicPeriod" startAt="6"/>
            </a:pPr>
            <a:r>
              <a:rPr lang="en-US" i="1" dirty="0" smtClean="0">
                <a:solidFill>
                  <a:schemeClr val="accent2"/>
                </a:solidFill>
              </a:rPr>
              <a:t>Goal </a:t>
            </a:r>
            <a:r>
              <a:rPr lang="en-US" i="1" dirty="0">
                <a:solidFill>
                  <a:schemeClr val="accent2"/>
                </a:solidFill>
              </a:rPr>
              <a:t>test: </a:t>
            </a:r>
            <a:r>
              <a:rPr lang="en-US" b="1" i="1" dirty="0">
                <a:latin typeface="Times" pitchFamily="18" charset="0"/>
                <a:cs typeface="Times" pitchFamily="18" charset="0"/>
              </a:rPr>
              <a:t>Goal(s)</a:t>
            </a:r>
          </a:p>
          <a:p>
            <a:pPr marL="914400" lvl="2" indent="0">
              <a:lnSpc>
                <a:spcPct val="90000"/>
              </a:lnSpc>
              <a:spcBef>
                <a:spcPts val="300"/>
              </a:spcBef>
              <a:buNone/>
            </a:pPr>
            <a:r>
              <a:rPr lang="en-US" dirty="0"/>
              <a:t> </a:t>
            </a:r>
            <a:r>
              <a:rPr lang="en-US" sz="2000" dirty="0"/>
              <a:t>Can be implicit, e.g. </a:t>
            </a:r>
            <a:r>
              <a:rPr lang="en-US" sz="2400" b="1" i="1" dirty="0">
                <a:latin typeface="Times" pitchFamily="18" charset="0"/>
                <a:cs typeface="Times" pitchFamily="18" charset="0"/>
              </a:rPr>
              <a:t>checkmate(s)</a:t>
            </a:r>
          </a:p>
          <a:p>
            <a:pPr marL="914400" lvl="2" indent="0">
              <a:lnSpc>
                <a:spcPct val="90000"/>
              </a:lnSpc>
              <a:spcBef>
                <a:spcPts val="300"/>
              </a:spcBef>
              <a:buNone/>
            </a:pPr>
            <a:r>
              <a:rPr lang="en-US" sz="2000" i="1" dirty="0"/>
              <a:t> </a:t>
            </a:r>
            <a:r>
              <a:rPr lang="en-US" sz="2400" b="1" i="1" dirty="0">
                <a:latin typeface="Times" pitchFamily="18" charset="0"/>
                <a:cs typeface="Times" pitchFamily="18" charset="0"/>
              </a:rPr>
              <a:t>s</a:t>
            </a:r>
            <a:r>
              <a:rPr lang="en-US" sz="2000" i="1" dirty="0"/>
              <a:t> </a:t>
            </a:r>
            <a:r>
              <a:rPr lang="en-US" sz="2000" dirty="0"/>
              <a:t>is a </a:t>
            </a:r>
            <a:r>
              <a:rPr lang="en-US" sz="2000" i="1" dirty="0"/>
              <a:t>goal</a:t>
            </a:r>
            <a:r>
              <a:rPr lang="en-US" sz="2000" dirty="0"/>
              <a:t> </a:t>
            </a:r>
            <a:r>
              <a:rPr lang="en-US" sz="2000" i="1" dirty="0"/>
              <a:t>state</a:t>
            </a:r>
            <a:r>
              <a:rPr lang="en-US" sz="2000" dirty="0"/>
              <a:t> if </a:t>
            </a:r>
            <a:r>
              <a:rPr lang="en-US" sz="2400" b="1" i="1" dirty="0">
                <a:latin typeface="Times" pitchFamily="18" charset="0"/>
                <a:cs typeface="Times" pitchFamily="18" charset="0"/>
              </a:rPr>
              <a:t>Goal(s) </a:t>
            </a:r>
            <a:r>
              <a:rPr lang="en-US" sz="2000" dirty="0"/>
              <a:t>is</a:t>
            </a:r>
            <a:r>
              <a:rPr lang="en-US" sz="2000" i="1" dirty="0"/>
              <a:t> true</a:t>
            </a:r>
          </a:p>
          <a:p>
            <a:pPr lvl="1">
              <a:lnSpc>
                <a:spcPct val="90000"/>
              </a:lnSpc>
            </a:pPr>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31</a:t>
            </a:fld>
            <a:endParaRPr lang="en-US" altLang="en-US"/>
          </a:p>
        </p:txBody>
      </p:sp>
    </p:spTree>
    <p:extLst>
      <p:ext uri="{BB962C8B-B14F-4D97-AF65-F5344CB8AC3E}">
        <p14:creationId xmlns:p14="http://schemas.microsoft.com/office/powerpoint/2010/main" val="96284353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type="body" idx="1"/>
          </p:nvPr>
        </p:nvSpPr>
        <p:spPr>
          <a:xfrm>
            <a:off x="685800" y="1260475"/>
            <a:ext cx="7772400" cy="4824413"/>
          </a:xfrm>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spTree>
    <p:extLst>
      <p:ext uri="{BB962C8B-B14F-4D97-AF65-F5344CB8AC3E}">
        <p14:creationId xmlns:p14="http://schemas.microsoft.com/office/powerpoint/2010/main" val="39711879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solidFill>
                  <a:srgbClr val="000000"/>
                </a:solidFill>
              </a:rPr>
              <a:t>CIS 421/521 - Intro to AI - </a:t>
            </a:r>
            <a:r>
              <a:rPr lang="en-US" sz="1400" dirty="0" smtClean="0">
                <a:solidFill>
                  <a:srgbClr val="000000"/>
                </a:solidFill>
              </a:rPr>
              <a:t>Summer 2019</a:t>
            </a:r>
            <a:endParaRPr lang="en-US" altLang="en-US" sz="1400" dirty="0">
              <a:solidFill>
                <a:srgbClr val="000000"/>
              </a:solidFill>
            </a:endParaRPr>
          </a:p>
        </p:txBody>
      </p:sp>
      <p:sp>
        <p:nvSpPr>
          <p:cNvPr id="2458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type="body" idx="1"/>
          </p:nvPr>
        </p:nvSpPr>
        <p:spPr>
          <a:xfrm>
            <a:off x="609600" y="1600200"/>
            <a:ext cx="7772400" cy="4114800"/>
          </a:xfrm>
        </p:spPr>
        <p:txBody>
          <a:bodyPr/>
          <a:lstStyle/>
          <a:p>
            <a:pPr>
              <a:lnSpc>
                <a:spcPct val="110000"/>
              </a:lnSpc>
              <a:buFont typeface="Symbol" pitchFamily="18" charset="2"/>
              <a:buNone/>
            </a:pPr>
            <a:r>
              <a:rPr lang="en-US" altLang="en-US" dirty="0"/>
              <a:t>Decide</a:t>
            </a:r>
            <a:r>
              <a:rPr lang="en-US" altLang="en-US" dirty="0" smtClean="0"/>
              <a:t>:</a:t>
            </a:r>
            <a:endParaRPr lang="en-US" altLang="en-US" dirty="0"/>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pPr marL="0" indent="0">
              <a:buNone/>
            </a:pPr>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33</a:t>
            </a:fld>
            <a:endParaRPr lang="en-US" altLang="en-US"/>
          </a:p>
        </p:txBody>
      </p:sp>
    </p:spTree>
    <p:extLst>
      <p:ext uri="{BB962C8B-B14F-4D97-AF65-F5344CB8AC3E}">
        <p14:creationId xmlns:p14="http://schemas.microsoft.com/office/powerpoint/2010/main" val="5727135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Example: 8-puzzle</a:t>
            </a:r>
          </a:p>
        </p:txBody>
      </p:sp>
      <p:sp>
        <p:nvSpPr>
          <p:cNvPr id="43015" name="Rectangle 3"/>
          <p:cNvSpPr>
            <a:spLocks noGrp="1" noChangeArrowheads="1"/>
          </p:cNvSpPr>
          <p:nvPr>
            <p:ph type="body" sz="half" idx="2"/>
          </p:nvPr>
        </p:nvSpPr>
        <p:spPr>
          <a:xfrm>
            <a:off x="685800" y="3670300"/>
            <a:ext cx="7772400" cy="2197100"/>
          </a:xfrm>
        </p:spPr>
        <p:txBody>
          <a:bodyPr/>
          <a:lstStyle/>
          <a:p>
            <a:r>
              <a:rPr lang="en-US" sz="2000"/>
              <a:t>States??</a:t>
            </a:r>
          </a:p>
          <a:p>
            <a:r>
              <a:rPr lang="en-US" sz="2000"/>
              <a:t>Initial state??</a:t>
            </a:r>
          </a:p>
          <a:p>
            <a:r>
              <a:rPr lang="en-US" sz="2000"/>
              <a:t>Actions??</a:t>
            </a:r>
          </a:p>
          <a:p>
            <a:r>
              <a:rPr lang="en-US" sz="2000"/>
              <a:t>Transition Model??</a:t>
            </a:r>
          </a:p>
          <a:p>
            <a:r>
              <a:rPr lang="en-US" sz="2000"/>
              <a:t>Goal test??</a:t>
            </a:r>
          </a:p>
          <a:p>
            <a:r>
              <a:rPr lang="en-US" sz="2000"/>
              <a:t>Path cost??</a:t>
            </a:r>
          </a:p>
        </p:txBody>
      </p:sp>
      <p:pic>
        <p:nvPicPr>
          <p:cNvPr id="43016"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34</a:t>
            </a:fld>
            <a:endParaRPr lang="en-US" altLang="en-US"/>
          </a:p>
        </p:txBody>
      </p:sp>
    </p:spTree>
    <p:extLst>
      <p:ext uri="{BB962C8B-B14F-4D97-AF65-F5344CB8AC3E}">
        <p14:creationId xmlns:p14="http://schemas.microsoft.com/office/powerpoint/2010/main" val="90791432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35</a:t>
            </a:fld>
            <a:endParaRPr lang="en-US" altLang="en-US"/>
          </a:p>
        </p:txBody>
      </p:sp>
      <p:sp>
        <p:nvSpPr>
          <p:cNvPr id="2" name="Rectangle 1">
            <a:extLst>
              <a:ext uri="{FF2B5EF4-FFF2-40B4-BE49-F238E27FC236}">
                <a16:creationId xmlns="" xmlns:a16="http://schemas.microsoft.com/office/drawing/2014/main" id="{456689AF-2F60-4841-B82B-E56133FDABA5}"/>
              </a:ext>
            </a:extLst>
          </p:cNvPr>
          <p:cNvSpPr/>
          <p:nvPr/>
        </p:nvSpPr>
        <p:spPr bwMode="auto">
          <a:xfrm>
            <a:off x="3429000"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a:extLst>
              <a:ext uri="{FF2B5EF4-FFF2-40B4-BE49-F238E27FC236}">
                <a16:creationId xmlns="" xmlns:a16="http://schemas.microsoft.com/office/drawing/2014/main" id="{AAB7B254-F0C9-49CC-9633-05910A4ABC7E}"/>
              </a:ext>
            </a:extLst>
          </p:cNvPr>
          <p:cNvSpPr/>
          <p:nvPr/>
        </p:nvSpPr>
        <p:spPr bwMode="auto">
          <a:xfrm>
            <a:off x="3511216"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9" name="Rectangle 8">
            <a:extLst>
              <a:ext uri="{FF2B5EF4-FFF2-40B4-BE49-F238E27FC236}">
                <a16:creationId xmlns="" xmlns:a16="http://schemas.microsoft.com/office/drawing/2014/main" id="{B87D532C-AFC1-44B5-A24D-D8E27C206E28}"/>
              </a:ext>
            </a:extLst>
          </p:cNvPr>
          <p:cNvSpPr/>
          <p:nvPr/>
        </p:nvSpPr>
        <p:spPr bwMode="auto">
          <a:xfrm>
            <a:off x="35052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0" name="Rectangle 9">
            <a:extLst>
              <a:ext uri="{FF2B5EF4-FFF2-40B4-BE49-F238E27FC236}">
                <a16:creationId xmlns="" xmlns:a16="http://schemas.microsoft.com/office/drawing/2014/main" id="{91CF9034-1248-48FD-95A2-6B90A68789CE}"/>
              </a:ext>
            </a:extLst>
          </p:cNvPr>
          <p:cNvSpPr/>
          <p:nvPr/>
        </p:nvSpPr>
        <p:spPr bwMode="auto">
          <a:xfrm>
            <a:off x="3445042"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1" name="Rectangle 10">
            <a:extLst>
              <a:ext uri="{FF2B5EF4-FFF2-40B4-BE49-F238E27FC236}">
                <a16:creationId xmlns="" xmlns:a16="http://schemas.microsoft.com/office/drawing/2014/main" id="{2E30AE57-686A-4951-BD7F-B3FC6803F01F}"/>
              </a:ext>
            </a:extLst>
          </p:cNvPr>
          <p:cNvSpPr/>
          <p:nvPr/>
        </p:nvSpPr>
        <p:spPr bwMode="auto">
          <a:xfrm>
            <a:off x="3429000"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12" name="Rectangle 11">
            <a:extLst>
              <a:ext uri="{FF2B5EF4-FFF2-40B4-BE49-F238E27FC236}">
                <a16:creationId xmlns="" xmlns:a16="http://schemas.microsoft.com/office/drawing/2014/main" id="{CDEA84A1-D4BA-4B18-8FC5-F7FFBE29CE80}"/>
              </a:ext>
            </a:extLst>
          </p:cNvPr>
          <p:cNvSpPr/>
          <p:nvPr/>
        </p:nvSpPr>
        <p:spPr bwMode="auto">
          <a:xfrm>
            <a:off x="3445042"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Tree>
    <p:extLst>
      <p:ext uri="{BB962C8B-B14F-4D97-AF65-F5344CB8AC3E}">
        <p14:creationId xmlns:p14="http://schemas.microsoft.com/office/powerpoint/2010/main" val="28775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r>
              <a:rPr lang="en-US"/>
              <a:t>Example: 8-puzzle</a:t>
            </a:r>
          </a:p>
        </p:txBody>
      </p:sp>
      <p:sp>
        <p:nvSpPr>
          <p:cNvPr id="44039" name="Rectangle 3"/>
          <p:cNvSpPr>
            <a:spLocks noGrp="1" noChangeArrowheads="1"/>
          </p:cNvSpPr>
          <p:nvPr>
            <p:ph type="body" sz="half" idx="2"/>
          </p:nvPr>
        </p:nvSpPr>
        <p:spPr>
          <a:xfrm>
            <a:off x="685800" y="3670300"/>
            <a:ext cx="8458200" cy="2197100"/>
          </a:xfrm>
        </p:spPr>
        <p:txBody>
          <a:bodyPr/>
          <a:lstStyle/>
          <a:p>
            <a:r>
              <a:rPr lang="en-US" sz="2000"/>
              <a:t>States?? 		</a:t>
            </a:r>
            <a:r>
              <a:rPr lang="en-US" sz="2000">
                <a:solidFill>
                  <a:srgbClr val="C00000"/>
                </a:solidFill>
              </a:rPr>
              <a:t>List of 9 locations- e.g., [7,2,4,5,-,6,8,3,1]</a:t>
            </a:r>
          </a:p>
          <a:p>
            <a:r>
              <a:rPr lang="en-US" sz="2000"/>
              <a:t>Initial state?? 	</a:t>
            </a:r>
            <a:r>
              <a:rPr lang="en-US" sz="2000">
                <a:solidFill>
                  <a:srgbClr val="C00000"/>
                </a:solidFill>
              </a:rPr>
              <a:t>[7,2,4,5,-,6,8,3,1]</a:t>
            </a:r>
          </a:p>
          <a:p>
            <a:r>
              <a:rPr lang="en-US" sz="2000"/>
              <a:t>Actions?? 		</a:t>
            </a:r>
            <a:r>
              <a:rPr lang="en-US" sz="2000" i="1">
                <a:solidFill>
                  <a:srgbClr val="C00000"/>
                </a:solidFill>
                <a:effectLst>
                  <a:outerShdw blurRad="38100" dist="38100" dir="2700000" algn="tl">
                    <a:srgbClr val="000000">
                      <a:alpha val="43137"/>
                    </a:srgbClr>
                  </a:outerShdw>
                </a:effectLst>
              </a:rPr>
              <a:t>{Left, Right, Up, Down}  </a:t>
            </a:r>
          </a:p>
          <a:p>
            <a:r>
              <a:rPr lang="en-US" sz="2000"/>
              <a:t>Transition Model??	</a:t>
            </a:r>
            <a:r>
              <a:rPr lang="en-US" sz="2000">
                <a:solidFill>
                  <a:srgbClr val="C00000"/>
                </a:solidFill>
              </a:rPr>
              <a:t>...</a:t>
            </a:r>
          </a:p>
          <a:p>
            <a:r>
              <a:rPr lang="en-US" sz="2000"/>
              <a:t>Goal test?? 		</a:t>
            </a:r>
            <a:r>
              <a:rPr lang="en-US" sz="2000">
                <a:solidFill>
                  <a:srgbClr val="C00000"/>
                </a:solidFill>
              </a:rPr>
              <a:t>Check if goal configuration is reached</a:t>
            </a:r>
          </a:p>
          <a:p>
            <a:r>
              <a:rPr lang="en-US" sz="2000"/>
              <a:t>Path cost?? 	</a:t>
            </a:r>
            <a:r>
              <a:rPr lang="en-US" sz="200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35275" y="1295400"/>
            <a:ext cx="3473450" cy="2197100"/>
          </a:xfrm>
        </p:spPr>
      </p:pic>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36</a:t>
            </a:fld>
            <a:endParaRPr lang="en-US" altLang="en-US"/>
          </a:p>
        </p:txBody>
      </p:sp>
    </p:spTree>
    <p:extLst>
      <p:ext uri="{BB962C8B-B14F-4D97-AF65-F5344CB8AC3E}">
        <p14:creationId xmlns:p14="http://schemas.microsoft.com/office/powerpoint/2010/main" val="201098832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type="body" idx="1"/>
          </p:nvPr>
        </p:nvSpPr>
        <p:spPr>
          <a:xfrm>
            <a:off x="457200" y="1524000"/>
            <a:ext cx="8529638" cy="4006850"/>
          </a:xfrm>
        </p:spPr>
        <p:txBody>
          <a:bodyPr/>
          <a:lstStyle/>
          <a:p>
            <a:pPr>
              <a:lnSpc>
                <a:spcPct val="90000"/>
              </a:lnSpc>
            </a:pPr>
            <a:r>
              <a:rPr lang="en-US" sz="2000"/>
              <a:t>Real world is absurdly complex</a:t>
            </a:r>
          </a:p>
          <a:p>
            <a:pPr lvl="1">
              <a:lnSpc>
                <a:spcPct val="90000"/>
              </a:lnSpc>
              <a:buFontTx/>
              <a:buNone/>
            </a:pPr>
            <a:r>
              <a:rPr lang="en-US" sz="1900"/>
              <a:t>	State space must be </a:t>
            </a:r>
            <a:r>
              <a:rPr lang="en-US" sz="1900" i="1">
                <a:solidFill>
                  <a:schemeClr val="accent2"/>
                </a:solidFill>
              </a:rPr>
              <a:t>abstracted </a:t>
            </a:r>
            <a:r>
              <a:rPr lang="en-US" sz="1900"/>
              <a:t>for problem solving</a:t>
            </a:r>
          </a:p>
          <a:p>
            <a:pPr lvl="1">
              <a:lnSpc>
                <a:spcPct val="90000"/>
              </a:lnSpc>
              <a:buFontTx/>
              <a:buNone/>
            </a:pPr>
            <a:endParaRPr lang="en-US" sz="800"/>
          </a:p>
          <a:p>
            <a:pPr>
              <a:lnSpc>
                <a:spcPct val="90000"/>
              </a:lnSpc>
            </a:pPr>
            <a:r>
              <a:rPr lang="en-US" sz="2000"/>
              <a:t>(abstract) </a:t>
            </a:r>
            <a:r>
              <a:rPr lang="en-US" sz="2000" i="1">
                <a:solidFill>
                  <a:schemeClr val="accent2"/>
                </a:solidFill>
              </a:rPr>
              <a:t>State </a:t>
            </a:r>
            <a:r>
              <a:rPr lang="en-US" sz="2000"/>
              <a:t>= set (equivalence class) of real world states</a:t>
            </a:r>
          </a:p>
          <a:p>
            <a:pPr>
              <a:lnSpc>
                <a:spcPct val="90000"/>
              </a:lnSpc>
            </a:pPr>
            <a:endParaRPr lang="en-US" sz="800"/>
          </a:p>
          <a:p>
            <a:pPr>
              <a:lnSpc>
                <a:spcPct val="90000"/>
              </a:lnSpc>
            </a:pPr>
            <a:r>
              <a:rPr lang="en-US" sz="2000"/>
              <a:t>(abstract) </a:t>
            </a:r>
            <a:r>
              <a:rPr lang="en-US" sz="2000" i="1">
                <a:solidFill>
                  <a:schemeClr val="accent2"/>
                </a:solidFill>
              </a:rPr>
              <a:t>Action </a:t>
            </a:r>
            <a:r>
              <a:rPr lang="en-US" sz="2000"/>
              <a:t>= equivalence class of combinations of real world actions</a:t>
            </a:r>
          </a:p>
          <a:p>
            <a:pPr lvl="1">
              <a:lnSpc>
                <a:spcPct val="90000"/>
              </a:lnSpc>
            </a:pPr>
            <a:r>
              <a:rPr lang="en-US" sz="1900"/>
              <a:t>e.g. </a:t>
            </a:r>
            <a:r>
              <a:rPr lang="en-US" sz="1900" i="1"/>
              <a:t>Arad </a:t>
            </a:r>
            <a:r>
              <a:rPr lang="en-US" sz="1900" i="1">
                <a:sym typeface="Symbol" pitchFamily="18" charset="2"/>
              </a:rPr>
              <a:t> </a:t>
            </a:r>
            <a:r>
              <a:rPr lang="en-US" sz="1900" i="1" err="1"/>
              <a:t>Zerind</a:t>
            </a:r>
            <a:r>
              <a:rPr lang="en-US" sz="1900"/>
              <a:t> represents a complex set of possible routes, detours, rest stops, etc</a:t>
            </a:r>
          </a:p>
          <a:p>
            <a:pPr lvl="1">
              <a:lnSpc>
                <a:spcPct val="90000"/>
              </a:lnSpc>
            </a:pPr>
            <a:r>
              <a:rPr lang="en-US" sz="1900"/>
              <a:t>The abstraction is valid if the path between two states is reflected in the real world</a:t>
            </a:r>
          </a:p>
          <a:p>
            <a:pPr lvl="1">
              <a:lnSpc>
                <a:spcPct val="90000"/>
              </a:lnSpc>
            </a:pPr>
            <a:endParaRPr lang="en-US" sz="800" b="1">
              <a:ea typeface="+mn-ea"/>
              <a:cs typeface="+mn-cs"/>
            </a:endParaRPr>
          </a:p>
          <a:p>
            <a:pPr marL="0" indent="0">
              <a:lnSpc>
                <a:spcPct val="90000"/>
              </a:lnSpc>
              <a:buNone/>
            </a:pPr>
            <a:endParaRPr lang="en-US" sz="2000"/>
          </a:p>
          <a:p>
            <a:pPr>
              <a:lnSpc>
                <a:spcPct val="90000"/>
              </a:lnSpc>
            </a:pPr>
            <a:r>
              <a:rPr lang="en-US" sz="2000"/>
              <a:t>Each abstract action should be “easier” than the real problem</a:t>
            </a:r>
            <a:endParaRPr lang="en-US"/>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37</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184171929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r>
              <a:rPr lang="en-US"/>
              <a:t>Task Environments</a:t>
            </a:r>
          </a:p>
          <a:p>
            <a:r>
              <a:rPr lang="en-US"/>
              <a:t>Formulating Search Problems</a:t>
            </a:r>
          </a:p>
          <a:p>
            <a:r>
              <a:rPr lang="en-US" i="1">
                <a:solidFill>
                  <a:srgbClr val="FF0000"/>
                </a:solidFill>
              </a:rPr>
              <a:t>Search Fundamentals (AIMA 3.3)</a:t>
            </a:r>
          </a:p>
          <a:p>
            <a:endParaRPr lang="en-US" i="1">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38</a:t>
            </a:fld>
            <a:endParaRPr lang="en-US" altLang="en-US"/>
          </a:p>
        </p:txBody>
      </p:sp>
    </p:spTree>
    <p:extLst>
      <p:ext uri="{BB962C8B-B14F-4D97-AF65-F5344CB8AC3E}">
        <p14:creationId xmlns:p14="http://schemas.microsoft.com/office/powerpoint/2010/main" val="167519573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39</a:t>
            </a:fld>
            <a:endParaRPr lang="en-US" altLang="en-US"/>
          </a:p>
        </p:txBody>
      </p:sp>
    </p:spTree>
    <p:extLst>
      <p:ext uri="{BB962C8B-B14F-4D97-AF65-F5344CB8AC3E}">
        <p14:creationId xmlns:p14="http://schemas.microsoft.com/office/powerpoint/2010/main" val="17615882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Review: What is AI?</a:t>
            </a:r>
          </a:p>
        </p:txBody>
      </p:sp>
      <p:sp>
        <p:nvSpPr>
          <p:cNvPr id="985091" name="Rectangle 3"/>
          <p:cNvSpPr>
            <a:spLocks noGrp="1" noChangeArrowheads="1"/>
          </p:cNvSpPr>
          <p:nvPr>
            <p:ph idx="1"/>
          </p:nvPr>
        </p:nvSpPr>
        <p:spPr/>
        <p:txBody>
          <a:bodyPr/>
          <a:lstStyle/>
          <a:p>
            <a:pPr>
              <a:buFont typeface="Symbol" pitchFamily="18" charset="2"/>
              <a:buNone/>
            </a:pPr>
            <a:r>
              <a:rPr lang="en-US" dirty="0"/>
              <a:t>Views of AI fall into four categories:</a:t>
            </a:r>
          </a:p>
          <a:p>
            <a:endParaRPr lang="en-US" dirty="0"/>
          </a:p>
          <a:p>
            <a:pPr>
              <a:buFont typeface="Symbol" pitchFamily="18" charset="2"/>
              <a:buNone/>
            </a:pPr>
            <a:r>
              <a:rPr lang="en-US" dirty="0"/>
              <a:t>	Thinking humanly	Thinking rationally </a:t>
            </a:r>
          </a:p>
          <a:p>
            <a:pPr>
              <a:buFont typeface="Symbol" pitchFamily="18" charset="2"/>
              <a:buNone/>
            </a:pPr>
            <a:r>
              <a:rPr lang="en-US" dirty="0"/>
              <a:t>	</a:t>
            </a:r>
          </a:p>
          <a:p>
            <a:pPr>
              <a:buFont typeface="Symbol" pitchFamily="18" charset="2"/>
              <a:buNone/>
            </a:pPr>
            <a:r>
              <a:rPr lang="en-US" dirty="0"/>
              <a:t>	Acting humanly		Acting rationally </a:t>
            </a:r>
          </a:p>
          <a:p>
            <a:endParaRPr lang="en-US" dirty="0"/>
          </a:p>
          <a:p>
            <a:pPr>
              <a:buFont typeface="Symbol" pitchFamily="18" charset="2"/>
              <a:buNone/>
            </a:pPr>
            <a:endParaRPr lang="en-US" dirty="0"/>
          </a:p>
          <a:p>
            <a:pPr algn="ctr">
              <a:buFont typeface="Symbol" pitchFamily="18" charset="2"/>
              <a:buNone/>
            </a:pPr>
            <a:r>
              <a:rPr lang="en-US" i="1" dirty="0"/>
              <a:t>We will focus on "acting rationally“</a:t>
            </a:r>
          </a:p>
        </p:txBody>
      </p:sp>
      <p:sp>
        <p:nvSpPr>
          <p:cNvPr id="24578" name="Date Placeholder 3"/>
          <p:cNvSpPr>
            <a:spLocks noGrp="1"/>
          </p:cNvSpPr>
          <p:nvPr>
            <p:ph type="dt" sz="half" idx="10"/>
          </p:nvPr>
        </p:nvSpPr>
        <p:spPr>
          <a:noFill/>
        </p:spPr>
        <p:txBody>
          <a:bodyPr/>
          <a:lstStyle/>
          <a:p>
            <a:r>
              <a:rPr lang="en-US" dirty="0"/>
              <a:t>CIS 521 - Intro to AI - </a:t>
            </a:r>
            <a:r>
              <a:rPr lang="en-US" dirty="0" smtClean="0"/>
              <a:t>Summer 2019</a:t>
            </a:r>
            <a:endParaRPr lang="en-US" altLang="en-US" dirty="0"/>
          </a:p>
        </p:txBody>
      </p:sp>
      <p:sp>
        <p:nvSpPr>
          <p:cNvPr id="24579" name="Slide Number Placeholder 5"/>
          <p:cNvSpPr>
            <a:spLocks noGrp="1"/>
          </p:cNvSpPr>
          <p:nvPr>
            <p:ph type="sldNum" sz="quarter" idx="12"/>
          </p:nvPr>
        </p:nvSpPr>
        <p:spPr>
          <a:noFill/>
        </p:spPr>
        <p:txBody>
          <a:bodyPr/>
          <a:lstStyle/>
          <a:p>
            <a:fld id="{25453874-E987-4B17-A8D4-D3272E441769}" type="slidenum">
              <a:rPr lang="en-US" altLang="en-US" smtClean="0"/>
              <a:pPr/>
              <a:t>4</a:t>
            </a:fld>
            <a:r>
              <a:rPr lang="en-US" altLang="en-US" dirty="0"/>
              <a:t> </a:t>
            </a:r>
          </a:p>
        </p:txBody>
      </p:sp>
      <p:graphicFrame>
        <p:nvGraphicFramePr>
          <p:cNvPr id="985143" name="Group 55"/>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 xmlns:a16="http://schemas.microsoft.com/office/drawing/2014/main" val="20000"/>
                    </a:ext>
                  </a:extLst>
                </a:gridCol>
                <a:gridCol w="3771900">
                  <a:extLst>
                    <a:ext uri="{9D8B030D-6E8A-4147-A177-3AD203B41FA5}">
                      <a16:colId xmlns="" xmlns:a16="http://schemas.microsoft.com/office/drawing/2014/main"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9933FF">
                            <a:gamma/>
                            <a:tint val="22353"/>
                            <a:invGamma/>
                          </a:srgbClr>
                        </a:gs>
                        <a:gs pos="100000">
                          <a:srgbClr val="9933FF">
                            <a:alpha val="50000"/>
                          </a:srgbClr>
                        </a:gs>
                      </a:gsLst>
                      <a:lin ang="18900000" scaled="1"/>
                    </a:gradFill>
                  </a:tcPr>
                </a:tc>
                <a:extLst>
                  <a:ext uri="{0D108BD9-81ED-4DB2-BD59-A6C34878D82A}">
                    <a16:rowId xmlns="" xmlns:a16="http://schemas.microsoft.com/office/drawing/2014/main" val="10001"/>
                  </a:ext>
                </a:extLst>
              </a:tr>
            </a:tbl>
          </a:graphicData>
        </a:graphic>
      </p:graphicFrame>
      <p:graphicFrame>
        <p:nvGraphicFramePr>
          <p:cNvPr id="985154" name="Group 66"/>
          <p:cNvGraphicFramePr>
            <a:graphicFrameLocks noGrp="1"/>
          </p:cNvGraphicFramePr>
          <p:nvPr/>
        </p:nvGraphicFramePr>
        <p:xfrm>
          <a:off x="1028700" y="2057400"/>
          <a:ext cx="7086600" cy="1827213"/>
        </p:xfrm>
        <a:graphic>
          <a:graphicData uri="http://schemas.openxmlformats.org/drawingml/2006/table">
            <a:tbl>
              <a:tblPr/>
              <a:tblGrid>
                <a:gridCol w="3314700">
                  <a:extLst>
                    <a:ext uri="{9D8B030D-6E8A-4147-A177-3AD203B41FA5}">
                      <a16:colId xmlns="" xmlns:a16="http://schemas.microsoft.com/office/drawing/2014/main" val="20000"/>
                    </a:ext>
                  </a:extLst>
                </a:gridCol>
                <a:gridCol w="3771900">
                  <a:extLst>
                    <a:ext uri="{9D8B030D-6E8A-4147-A177-3AD203B41FA5}">
                      <a16:colId xmlns="" xmlns:a16="http://schemas.microsoft.com/office/drawing/2014/main" val="20001"/>
                    </a:ext>
                  </a:extLst>
                </a:gridCol>
              </a:tblGrid>
              <a:tr h="812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014413">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20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graphicFrame>
        <p:nvGraphicFramePr>
          <p:cNvPr id="985130" name="Group 42"/>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474317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5091">
                                            <p:txEl>
                                              <p:pRg st="7" end="7"/>
                                            </p:txEl>
                                          </p:spTgt>
                                        </p:tgtEl>
                                        <p:attrNameLst>
                                          <p:attrName>style.visibility</p:attrName>
                                        </p:attrNameLst>
                                      </p:cBhvr>
                                      <p:to>
                                        <p:strVal val="visible"/>
                                      </p:to>
                                    </p:set>
                                    <p:animEffect transition="in" filter="fade">
                                      <p:cBhvr>
                                        <p:cTn id="7" dur="2000"/>
                                        <p:tgtEl>
                                          <p:spTgt spid="985091">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85143"/>
                                        </p:tgtEl>
                                        <p:attrNameLst>
                                          <p:attrName>style.visibility</p:attrName>
                                        </p:attrNameLst>
                                      </p:cBhvr>
                                      <p:to>
                                        <p:strVal val="visible"/>
                                      </p:to>
                                    </p:set>
                                    <p:animEffect transition="in" filter="fade">
                                      <p:cBhvr>
                                        <p:cTn id="10" dur="2000"/>
                                        <p:tgtEl>
                                          <p:spTgt spid="985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type="body" idx="1"/>
          </p:nvPr>
        </p:nvSpPr>
        <p:spPr>
          <a:xfrm>
            <a:off x="685800" y="1295400"/>
            <a:ext cx="8001000" cy="4572000"/>
          </a:xfrm>
        </p:spPr>
        <p:txBody>
          <a:bodyPr/>
          <a:lstStyle/>
          <a:p>
            <a:r>
              <a:rPr lang="en-US" dirty="0"/>
              <a:t>Generalized algorithm to solve search problems </a:t>
            </a:r>
            <a:endParaRPr lang="en-US" dirty="0" smtClean="0"/>
          </a:p>
          <a:p>
            <a:r>
              <a:rPr lang="en-US" sz="2100" dirty="0" smtClean="0">
                <a:solidFill>
                  <a:schemeClr val="accent2"/>
                </a:solidFill>
              </a:rPr>
              <a:t>Enumerate </a:t>
            </a:r>
            <a:r>
              <a:rPr lang="en-US" sz="2100" dirty="0">
                <a:solidFill>
                  <a:schemeClr val="accent2"/>
                </a:solidFill>
              </a:rPr>
              <a:t>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spTree>
    <p:extLst>
      <p:ext uri="{BB962C8B-B14F-4D97-AF65-F5344CB8AC3E}">
        <p14:creationId xmlns:p14="http://schemas.microsoft.com/office/powerpoint/2010/main" val="67430927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41</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Generalized </a:t>
            </a:r>
            <a:r>
              <a:rPr lang="en-US" dirty="0"/>
              <a:t>tree 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41</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63317792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type="body" idx="1"/>
          </p:nvPr>
        </p:nvSpPr>
        <p:spPr>
          <a:xfrm>
            <a:off x="152400" y="1219200"/>
            <a:ext cx="8915400" cy="5029200"/>
          </a:xfrm>
        </p:spPr>
        <p:txBody>
          <a:bodyPr/>
          <a:lstStyle/>
          <a:p>
            <a:pPr>
              <a:lnSpc>
                <a:spcPct val="80000"/>
              </a:lnSpc>
              <a:spcBef>
                <a:spcPct val="0"/>
              </a:spcBef>
              <a:spcAft>
                <a:spcPct val="20000"/>
              </a:spcAft>
              <a:tabLst>
                <a:tab pos="5943600" algn="l"/>
              </a:tabLst>
            </a:pPr>
            <a:r>
              <a:rPr lang="en-US" sz="2000"/>
              <a:t>A </a:t>
            </a:r>
            <a:r>
              <a:rPr lang="en-US" sz="2000" i="1">
                <a:solidFill>
                  <a:schemeClr val="accent2"/>
                </a:solidFill>
              </a:rPr>
              <a:t>state </a:t>
            </a:r>
            <a:r>
              <a:rPr lang="en-US" sz="2000"/>
              <a:t>is a (representation of a) </a:t>
            </a:r>
            <a:r>
              <a:rPr lang="en-US" sz="2000" i="1">
                <a:solidFill>
                  <a:schemeClr val="accent2"/>
                </a:solidFill>
              </a:rPr>
              <a:t>physical configuration</a:t>
            </a:r>
            <a:endParaRPr lang="en-US" sz="2000"/>
          </a:p>
          <a:p>
            <a:pPr>
              <a:lnSpc>
                <a:spcPct val="80000"/>
              </a:lnSpc>
              <a:spcBef>
                <a:spcPct val="0"/>
              </a:spcBef>
              <a:spcAft>
                <a:spcPct val="20000"/>
              </a:spcAft>
              <a:tabLst>
                <a:tab pos="5943600" algn="l"/>
              </a:tabLst>
            </a:pPr>
            <a:r>
              <a:rPr lang="en-US" sz="2000"/>
              <a:t>A </a:t>
            </a:r>
            <a:r>
              <a:rPr lang="en-US" sz="2000" i="1">
                <a:solidFill>
                  <a:schemeClr val="accent2"/>
                </a:solidFill>
              </a:rPr>
              <a:t>node </a:t>
            </a:r>
            <a:r>
              <a:rPr lang="en-US" sz="2000"/>
              <a:t>is a data structure constituting </a:t>
            </a:r>
            <a:r>
              <a:rPr lang="en-US" sz="2000" i="1">
                <a:solidFill>
                  <a:schemeClr val="accent2"/>
                </a:solidFill>
              </a:rPr>
              <a:t>part of a search tree</a:t>
            </a:r>
            <a:r>
              <a:rPr lang="en-US" sz="2000"/>
              <a:t> </a:t>
            </a:r>
          </a:p>
          <a:p>
            <a:pPr lvl="1">
              <a:lnSpc>
                <a:spcPct val="80000"/>
              </a:lnSpc>
              <a:spcBef>
                <a:spcPct val="0"/>
              </a:spcBef>
              <a:spcAft>
                <a:spcPct val="20000"/>
              </a:spcAft>
              <a:tabLst>
                <a:tab pos="5943600" algn="l"/>
              </a:tabLst>
            </a:pPr>
            <a:r>
              <a:rPr lang="en-US" sz="1800"/>
              <a:t>Also includes </a:t>
            </a:r>
            <a:r>
              <a:rPr lang="en-US" sz="1800" i="1"/>
              <a:t>parent, children, depth</a:t>
            </a:r>
            <a:r>
              <a:rPr lang="en-US" sz="1800"/>
              <a:t>,  </a:t>
            </a:r>
            <a:r>
              <a:rPr lang="en-US" sz="1800" i="1"/>
              <a:t>path cost g(x)</a:t>
            </a:r>
          </a:p>
          <a:p>
            <a:pPr lvl="1">
              <a:lnSpc>
                <a:spcPct val="80000"/>
              </a:lnSpc>
              <a:spcBef>
                <a:spcPct val="0"/>
              </a:spcBef>
              <a:spcAft>
                <a:spcPct val="20000"/>
              </a:spcAft>
              <a:tabLst>
                <a:tab pos="5943600" algn="l"/>
              </a:tabLst>
            </a:pPr>
            <a:r>
              <a:rPr lang="en-US" sz="2100"/>
              <a:t>Here </a:t>
            </a:r>
            <a:r>
              <a:rPr lang="en-US" sz="2100" i="1"/>
              <a:t>node= &lt;state, parent-node, children, action, path-cost, depth&gt;</a:t>
            </a:r>
            <a:endParaRPr lang="en-US" sz="1800" i="1"/>
          </a:p>
          <a:p>
            <a:pPr>
              <a:lnSpc>
                <a:spcPct val="80000"/>
              </a:lnSpc>
              <a:spcBef>
                <a:spcPct val="0"/>
              </a:spcBef>
              <a:spcAft>
                <a:spcPct val="20000"/>
              </a:spcAft>
              <a:tabLst>
                <a:tab pos="5943600" algn="l"/>
              </a:tabLst>
            </a:pPr>
            <a:r>
              <a:rPr lang="en-US" sz="2000"/>
              <a:t> States do not have parents, children, depth or path cost!</a:t>
            </a:r>
          </a:p>
          <a:p>
            <a:pPr>
              <a:lnSpc>
                <a:spcPct val="80000"/>
              </a:lnSpc>
              <a:spcBef>
                <a:spcPct val="0"/>
              </a:spcBef>
              <a:spcAft>
                <a:spcPct val="20000"/>
              </a:spcAft>
              <a:tabLst>
                <a:tab pos="5943600" algn="l"/>
              </a:tabLst>
            </a:pPr>
            <a:endParaRPr lang="en-US" sz="2000"/>
          </a:p>
          <a:p>
            <a:pPr>
              <a:lnSpc>
                <a:spcPct val="80000"/>
              </a:lnSpc>
              <a:buFont typeface="Symbol" pitchFamily="18" charset="2"/>
              <a:buNone/>
              <a:tabLst>
                <a:tab pos="5943600" algn="l"/>
              </a:tabLst>
            </a:pPr>
            <a:r>
              <a:rPr lang="en-US" sz="1800"/>
              <a:t>      </a:t>
            </a:r>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r>
              <a:rPr lang="en-US" sz="1800"/>
              <a:t>The EXPAND function </a:t>
            </a:r>
          </a:p>
          <a:p>
            <a:pPr lvl="1">
              <a:lnSpc>
                <a:spcPct val="80000"/>
              </a:lnSpc>
              <a:tabLst>
                <a:tab pos="5943600" algn="l"/>
              </a:tabLst>
            </a:pPr>
            <a:r>
              <a:rPr lang="en-US" sz="1800"/>
              <a:t>uses the Actions and Transition Model to create the corresponding states</a:t>
            </a:r>
          </a:p>
          <a:p>
            <a:pPr lvl="2">
              <a:lnSpc>
                <a:spcPct val="80000"/>
              </a:lnSpc>
              <a:tabLst>
                <a:tab pos="5943600" algn="l"/>
              </a:tabLst>
            </a:pPr>
            <a:r>
              <a:rPr lang="en-US"/>
              <a:t>creates new nodes, </a:t>
            </a:r>
          </a:p>
          <a:p>
            <a:pPr lvl="2">
              <a:lnSpc>
                <a:spcPct val="80000"/>
              </a:lnSpc>
              <a:tabLst>
                <a:tab pos="5943600" algn="l"/>
              </a:tabLst>
            </a:pPr>
            <a:r>
              <a:rPr lang="en-US"/>
              <a:t>fills in the various fields </a:t>
            </a:r>
          </a:p>
        </p:txBody>
      </p:sp>
      <p:sp>
        <p:nvSpPr>
          <p:cNvPr id="37896" name="Oval 5"/>
          <p:cNvSpPr>
            <a:spLocks noChangeArrowheads="1"/>
          </p:cNvSpPr>
          <p:nvPr/>
        </p:nvSpPr>
        <p:spPr bwMode="auto">
          <a:xfrm>
            <a:off x="5064125" y="3865563"/>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5210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5032375"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5272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3505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4791075" y="3095625"/>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5684838" y="3478213"/>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4791075" y="4672013"/>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4038600" y="4114800"/>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4800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Node</a:t>
            </a:r>
          </a:p>
        </p:txBody>
      </p:sp>
      <p:sp>
        <p:nvSpPr>
          <p:cNvPr id="37906" name="Text Box 15"/>
          <p:cNvSpPr txBox="1">
            <a:spLocks noChangeArrowheads="1"/>
          </p:cNvSpPr>
          <p:nvPr/>
        </p:nvSpPr>
        <p:spPr bwMode="auto">
          <a:xfrm>
            <a:off x="2514600" y="2743200"/>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extLst/>
          </p:nvPr>
        </p:nvGraphicFramePr>
        <p:xfrm>
          <a:off x="2667000" y="3616325"/>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4006169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8918" name="Text Box 2"/>
          <p:cNvSpPr txBox="1">
            <a:spLocks noChangeArrowheads="1"/>
          </p:cNvSpPr>
          <p:nvPr/>
        </p:nvSpPr>
        <p:spPr bwMode="auto">
          <a:xfrm>
            <a:off x="685800" y="228600"/>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extLst/>
          </p:nvPr>
        </p:nvGraphicFramePr>
        <p:xfrm>
          <a:off x="4152900" y="137160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269" name="Group 21"/>
          <p:cNvGraphicFramePr>
            <a:graphicFrameLocks noGrp="1"/>
          </p:cNvGraphicFramePr>
          <p:nvPr>
            <p:extLst/>
          </p:nvPr>
        </p:nvGraphicFramePr>
        <p:xfrm>
          <a:off x="4152900" y="29146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287" name="Group 39"/>
          <p:cNvGraphicFramePr>
            <a:graphicFrameLocks noGrp="1"/>
          </p:cNvGraphicFramePr>
          <p:nvPr>
            <p:extLst/>
          </p:nvPr>
        </p:nvGraphicFramePr>
        <p:xfrm>
          <a:off x="1447800" y="289560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05" name="Group 57"/>
          <p:cNvGraphicFramePr>
            <a:graphicFrameLocks noGrp="1"/>
          </p:cNvGraphicFramePr>
          <p:nvPr>
            <p:extLst/>
          </p:nvPr>
        </p:nvGraphicFramePr>
        <p:xfrm>
          <a:off x="6858000" y="29146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cxnSp>
        <p:nvCxnSpPr>
          <p:cNvPr id="38991" name="AutoShape 75"/>
          <p:cNvCxnSpPr>
            <a:cxnSpLocks noChangeShapeType="1"/>
          </p:cNvCxnSpPr>
          <p:nvPr/>
        </p:nvCxnSpPr>
        <p:spPr bwMode="auto">
          <a:xfrm>
            <a:off x="4572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1866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4572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1866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1104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3848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4572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7277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6591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extLst/>
          </p:nvPr>
        </p:nvGraphicFramePr>
        <p:xfrm>
          <a:off x="48006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50" name="Group 102"/>
          <p:cNvGraphicFramePr>
            <a:graphicFrameLocks noGrp="1"/>
          </p:cNvGraphicFramePr>
          <p:nvPr>
            <p:extLst/>
          </p:nvPr>
        </p:nvGraphicFramePr>
        <p:xfrm>
          <a:off x="34290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68" name="Group 120"/>
          <p:cNvGraphicFramePr>
            <a:graphicFrameLocks noGrp="1"/>
          </p:cNvGraphicFramePr>
          <p:nvPr>
            <p:extLst/>
          </p:nvPr>
        </p:nvGraphicFramePr>
        <p:xfrm>
          <a:off x="21336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386" name="Group 138"/>
          <p:cNvGraphicFramePr>
            <a:graphicFrameLocks noGrp="1"/>
          </p:cNvGraphicFramePr>
          <p:nvPr>
            <p:extLst/>
          </p:nvPr>
        </p:nvGraphicFramePr>
        <p:xfrm>
          <a:off x="6858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404" name="Group 156"/>
          <p:cNvGraphicFramePr>
            <a:graphicFrameLocks noGrp="1"/>
          </p:cNvGraphicFramePr>
          <p:nvPr>
            <p:extLst/>
          </p:nvPr>
        </p:nvGraphicFramePr>
        <p:xfrm>
          <a:off x="76200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graphicFrame>
        <p:nvGraphicFramePr>
          <p:cNvPr id="1205422" name="Group 174"/>
          <p:cNvGraphicFramePr>
            <a:graphicFrameLocks noGrp="1"/>
          </p:cNvGraphicFramePr>
          <p:nvPr>
            <p:extLst/>
          </p:nvPr>
        </p:nvGraphicFramePr>
        <p:xfrm>
          <a:off x="6172200" y="4667250"/>
          <a:ext cx="838200" cy="895974"/>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cxnSp>
        <p:nvCxnSpPr>
          <p:cNvPr id="39132" name="AutoShape 195"/>
          <p:cNvCxnSpPr>
            <a:cxnSpLocks noChangeShapeType="1"/>
          </p:cNvCxnSpPr>
          <p:nvPr/>
        </p:nvCxnSpPr>
        <p:spPr bwMode="auto">
          <a:xfrm>
            <a:off x="3848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6591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5219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8039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2552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1104900" y="5562600"/>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385762"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a:t> (</a:t>
            </a:r>
            <a:r>
              <a:rPr lang="en-US" sz="2000">
                <a:latin typeface="Arial" charset="0"/>
              </a:rPr>
              <a:t>Nodes show state, parent, children - leaving </a:t>
            </a:r>
            <a:r>
              <a:rPr lang="en-US" sz="2000" i="1">
                <a:latin typeface="Arial" charset="0"/>
              </a:rPr>
              <a:t>Action, Cost, Depth</a:t>
            </a:r>
            <a:r>
              <a:rPr lang="en-US" sz="200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43</a:t>
            </a:fld>
            <a:endParaRPr lang="en-US" altLang="en-US"/>
          </a:p>
        </p:txBody>
      </p:sp>
      <p:cxnSp>
        <p:nvCxnSpPr>
          <p:cNvPr id="51" name="AutoShape 203"/>
          <p:cNvCxnSpPr>
            <a:cxnSpLocks noChangeShapeType="1"/>
          </p:cNvCxnSpPr>
          <p:nvPr/>
        </p:nvCxnSpPr>
        <p:spPr bwMode="auto">
          <a:xfrm>
            <a:off x="4612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5257800"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sz="2000">
                <a:latin typeface="Arial" charset="0"/>
              </a:rPr>
              <a:t> Suppressing useless      “backwards” moves</a:t>
            </a:r>
          </a:p>
        </p:txBody>
      </p:sp>
    </p:spTree>
    <p:extLst>
      <p:ext uri="{BB962C8B-B14F-4D97-AF65-F5344CB8AC3E}">
        <p14:creationId xmlns:p14="http://schemas.microsoft.com/office/powerpoint/2010/main" val="160968103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44</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149642456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45</a:t>
            </a:fld>
            <a:endParaRPr lang="en-US" altLang="en-US" sz="1400"/>
          </a:p>
        </p:txBody>
      </p:sp>
      <p:sp>
        <p:nvSpPr>
          <p:cNvPr id="59395" name="Rectangle 2"/>
          <p:cNvSpPr>
            <a:spLocks noGrp="1" noChangeArrowheads="1"/>
          </p:cNvSpPr>
          <p:nvPr>
            <p:ph type="title"/>
          </p:nvPr>
        </p:nvSpPr>
        <p:spPr>
          <a:noFill/>
        </p:spPr>
        <p:txBody>
          <a:bodyPr lIns="90488" tIns="44450" rIns="90488" bIns="44450" anchor="ct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647700" y="3657600"/>
            <a:ext cx="8115300" cy="2819400"/>
          </a:xfrm>
          <a:noFill/>
        </p:spPr>
        <p:txBody>
          <a:bodyPr lIns="90488" tIns="44450" rIns="90488" bIns="44450"/>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1301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1911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2444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1524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2057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1457325"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1052513" y="1577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2500313" y="1196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21955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5949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4959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427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541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6559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7702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7016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6234113" y="10445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47863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7148513" y="18827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55483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5105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4419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5105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7162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6705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6172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4024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6310313" y="2720975"/>
            <a:ext cx="333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7758113" y="2720975"/>
            <a:ext cx="3079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1281113" y="3101975"/>
            <a:ext cx="12414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4862513" y="3330575"/>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30091426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46</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219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7" name="Rectangle 6"/>
          <p:cNvSpPr/>
          <p:nvPr/>
        </p:nvSpPr>
        <p:spPr bwMode="auto">
          <a:xfrm>
            <a:off x="1489209"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8" name="Rectangle 7"/>
          <p:cNvSpPr/>
          <p:nvPr/>
        </p:nvSpPr>
        <p:spPr bwMode="auto">
          <a:xfrm>
            <a:off x="1676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50130847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41988" name="Rectangle 4"/>
          <p:cNvSpPr>
            <a:spLocks noGrp="1" noChangeArrowheads="1"/>
          </p:cNvSpPr>
          <p:nvPr>
            <p:ph type="ctrTitle" idx="4294967295"/>
          </p:nvPr>
        </p:nvSpPr>
        <p:spPr>
          <a:xfrm>
            <a:off x="685800" y="2541587"/>
            <a:ext cx="8077200" cy="1470025"/>
          </a:xfrm>
        </p:spPr>
        <p:txBody>
          <a:bodyPr/>
          <a:lstStyle/>
          <a:p>
            <a:r>
              <a:rPr lang="en-US"/>
              <a:t>Uninformed Search Strategies</a:t>
            </a:r>
            <a:br>
              <a:rPr lang="en-US"/>
            </a:br>
            <a:endParaRPr lang="en-US"/>
          </a:p>
        </p:txBody>
      </p:sp>
      <p:sp>
        <p:nvSpPr>
          <p:cNvPr id="41989" name="Rectangle 5"/>
          <p:cNvSpPr>
            <a:spLocks noGrp="1" noChangeArrowheads="1"/>
          </p:cNvSpPr>
          <p:nvPr>
            <p:ph type="subTitle" idx="4294967295"/>
          </p:nvPr>
        </p:nvSpPr>
        <p:spPr>
          <a:xfrm>
            <a:off x="685800" y="4191000"/>
            <a:ext cx="7086600" cy="1752600"/>
          </a:xfrm>
        </p:spPr>
        <p:txBody>
          <a:bodyPr/>
          <a:lstStyle/>
          <a:p>
            <a:pPr marL="0" indent="0">
              <a:buNone/>
            </a:pPr>
            <a:r>
              <a:rPr lang="en-US"/>
              <a:t>AIMA 3.3-3.4</a:t>
            </a:r>
          </a:p>
          <a:p>
            <a:pPr marL="0" indent="0">
              <a:buFont typeface="Symbol" pitchFamily="18" charset="2"/>
              <a:buNone/>
            </a:pPr>
            <a:endParaRPr lang="en-US"/>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438287"/>
            <a:ext cx="3491707" cy="21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47</a:t>
            </a:fld>
            <a:endParaRPr lang="en-US" altLang="en-US"/>
          </a:p>
        </p:txBody>
      </p:sp>
    </p:spTree>
    <p:extLst>
      <p:ext uri="{BB962C8B-B14F-4D97-AF65-F5344CB8AC3E}">
        <p14:creationId xmlns:p14="http://schemas.microsoft.com/office/powerpoint/2010/main" val="18027171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48</a:t>
            </a:fld>
            <a:endParaRPr lang="en-US" altLang="en-US" sz="1400"/>
          </a:p>
        </p:txBody>
      </p:sp>
      <p:sp>
        <p:nvSpPr>
          <p:cNvPr id="44038" name="Rectangle 2"/>
          <p:cNvSpPr>
            <a:spLocks noGrp="1" noChangeArrowheads="1"/>
          </p:cNvSpPr>
          <p:nvPr>
            <p:ph type="title"/>
          </p:nvPr>
        </p:nvSpPr>
        <p:spPr>
          <a:xfrm>
            <a:off x="685800" y="609600"/>
            <a:ext cx="8305800" cy="457200"/>
          </a:xfrm>
        </p:spPr>
        <p:txBody>
          <a:bodyPr/>
          <a:lstStyle/>
          <a:p>
            <a:pPr>
              <a:tabLst>
                <a:tab pos="1660525" algn="l"/>
              </a:tabLst>
            </a:pPr>
            <a:r>
              <a:rPr lang="en-US" i="1"/>
              <a:t>Uninformed</a:t>
            </a:r>
            <a:r>
              <a:rPr lang="en-US"/>
              <a:t> search strategies:</a:t>
            </a:r>
          </a:p>
        </p:txBody>
      </p:sp>
      <p:sp>
        <p:nvSpPr>
          <p:cNvPr id="44039" name="Rectangle 3"/>
          <p:cNvSpPr>
            <a:spLocks noGrp="1" noChangeArrowheads="1"/>
          </p:cNvSpPr>
          <p:nvPr>
            <p:ph type="body"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pPr marL="0" indent="0">
              <a:lnSpc>
                <a:spcPct val="90000"/>
              </a:lnSpc>
              <a:buNone/>
            </a:pPr>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48</a:t>
            </a:fld>
            <a:endParaRPr lang="en-US" altLang="en-US"/>
          </a:p>
        </p:txBody>
      </p:sp>
    </p:spTree>
    <p:extLst>
      <p:ext uri="{BB962C8B-B14F-4D97-AF65-F5344CB8AC3E}">
        <p14:creationId xmlns:p14="http://schemas.microsoft.com/office/powerpoint/2010/main" val="351151651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type="body" idx="1"/>
          </p:nvPr>
        </p:nvSpPr>
        <p:spPr>
          <a:xfrm>
            <a:off x="685800" y="1295400"/>
            <a:ext cx="8229600" cy="4953000"/>
          </a:xfrm>
        </p:spPr>
        <p:txBody>
          <a:bodyPr/>
          <a:lstStyle/>
          <a:p>
            <a:r>
              <a:rPr lang="en-US" i="1">
                <a:solidFill>
                  <a:schemeClr val="accent2"/>
                </a:solidFill>
              </a:rPr>
              <a:t>Review: Strategy </a:t>
            </a:r>
            <a:r>
              <a:rPr lang="en-US"/>
              <a:t>= order of tree expansion</a:t>
            </a:r>
          </a:p>
          <a:p>
            <a:pPr lvl="1"/>
            <a:r>
              <a:rPr lang="en-US"/>
              <a:t>Implemented by different queue structures (LIFO, FIFO, priority)</a:t>
            </a:r>
            <a:br>
              <a:rPr lang="en-US"/>
            </a:br>
            <a:r>
              <a:rPr lang="en-US" sz="400"/>
              <a:t>  </a:t>
            </a:r>
            <a:endParaRPr lang="en-US" sz="700"/>
          </a:p>
          <a:p>
            <a:r>
              <a:rPr lang="en-US"/>
              <a:t>Dimensions for evaluation</a:t>
            </a:r>
          </a:p>
          <a:p>
            <a:pPr lvl="1"/>
            <a:r>
              <a:rPr lang="en-US" i="1">
                <a:solidFill>
                  <a:schemeClr val="accent2"/>
                </a:solidFill>
              </a:rPr>
              <a:t>Completeness- </a:t>
            </a:r>
            <a:r>
              <a:rPr lang="en-US"/>
              <a:t>always find the solution?</a:t>
            </a:r>
          </a:p>
          <a:p>
            <a:pPr lvl="1"/>
            <a:r>
              <a:rPr lang="en-US" i="1">
                <a:solidFill>
                  <a:schemeClr val="accent2"/>
                </a:solidFill>
              </a:rPr>
              <a:t>Optimality  </a:t>
            </a:r>
            <a:r>
              <a:rPr lang="en-US"/>
              <a:t>- finds a least cost solution (lowest path cost) first?</a:t>
            </a:r>
          </a:p>
          <a:p>
            <a:pPr lvl="1"/>
            <a:r>
              <a:rPr lang="en-US" i="1">
                <a:solidFill>
                  <a:schemeClr val="accent2"/>
                </a:solidFill>
              </a:rPr>
              <a:t>Time complexity </a:t>
            </a:r>
            <a:r>
              <a:rPr lang="en-US"/>
              <a:t>- # of nodes generated </a:t>
            </a:r>
            <a:r>
              <a:rPr lang="en-US" i="1">
                <a:solidFill>
                  <a:schemeClr val="accent2"/>
                </a:solidFill>
              </a:rPr>
              <a:t>(worst case) </a:t>
            </a:r>
            <a:endParaRPr lang="en-US"/>
          </a:p>
          <a:p>
            <a:pPr lvl="1"/>
            <a:r>
              <a:rPr lang="en-US" b="1" i="1">
                <a:solidFill>
                  <a:schemeClr val="accent2"/>
                </a:solidFill>
              </a:rPr>
              <a:t>Space complexity </a:t>
            </a:r>
            <a:r>
              <a:rPr lang="en-US" b="1"/>
              <a:t>- # of nodes simultaneously in memory </a:t>
            </a:r>
            <a:r>
              <a:rPr lang="en-US" i="1">
                <a:solidFill>
                  <a:schemeClr val="accent2"/>
                </a:solidFill>
              </a:rPr>
              <a:t>(worst case) </a:t>
            </a:r>
            <a:endParaRPr lang="en-US" b="1" i="1">
              <a:solidFill>
                <a:schemeClr val="accent2"/>
              </a:solidFill>
            </a:endParaRPr>
          </a:p>
          <a:p>
            <a:pPr marL="457200" lvl="1" indent="0">
              <a:buNone/>
            </a:pPr>
            <a:r>
              <a:rPr lang="en-US" sz="600" b="1" i="1">
                <a:solidFill>
                  <a:schemeClr val="accent2"/>
                </a:solidFill>
              </a:rPr>
              <a:t>  </a:t>
            </a:r>
            <a:endParaRPr lang="en-US" sz="600"/>
          </a:p>
          <a:p>
            <a:r>
              <a:rPr lang="en-US"/>
              <a:t>Time/space complexity variables</a:t>
            </a:r>
          </a:p>
          <a:p>
            <a:pPr lvl="1"/>
            <a:r>
              <a:rPr lang="en-US" i="1"/>
              <a:t>b,</a:t>
            </a:r>
            <a:r>
              <a:rPr lang="en-US"/>
              <a:t> </a:t>
            </a:r>
            <a:r>
              <a:rPr lang="en-US" i="1">
                <a:solidFill>
                  <a:schemeClr val="accent2"/>
                </a:solidFill>
              </a:rPr>
              <a:t>maximum branching factor </a:t>
            </a:r>
            <a:r>
              <a:rPr lang="en-US"/>
              <a:t>of search tree</a:t>
            </a:r>
          </a:p>
          <a:p>
            <a:pPr lvl="1"/>
            <a:r>
              <a:rPr lang="en-US" i="1"/>
              <a:t>d,</a:t>
            </a:r>
            <a:r>
              <a:rPr lang="en-US"/>
              <a:t> </a:t>
            </a:r>
            <a:r>
              <a:rPr lang="en-US" i="1">
                <a:solidFill>
                  <a:schemeClr val="accent2"/>
                </a:solidFill>
              </a:rPr>
              <a:t>depth </a:t>
            </a:r>
            <a:r>
              <a:rPr lang="en-US"/>
              <a:t>of the shallowest goal node</a:t>
            </a:r>
          </a:p>
          <a:p>
            <a:pPr lvl="1"/>
            <a:r>
              <a:rPr lang="en-US" i="1"/>
              <a:t>m</a:t>
            </a:r>
            <a:r>
              <a:rPr lang="en-US"/>
              <a:t>, maximum length of any path in the state space (potentially </a:t>
            </a:r>
            <a:r>
              <a:rPr lang="en-US" altLang="en-US">
                <a:sym typeface="Symbol" pitchFamily="18" charset="2"/>
              </a:rPr>
              <a:t>)</a:t>
            </a:r>
            <a:endParaRPr lang="en-US">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49</a:t>
            </a:fld>
            <a:endParaRPr lang="en-US" altLang="en-US"/>
          </a:p>
        </p:txBody>
      </p:sp>
    </p:spTree>
    <p:extLst>
      <p:ext uri="{BB962C8B-B14F-4D97-AF65-F5344CB8AC3E}">
        <p14:creationId xmlns:p14="http://schemas.microsoft.com/office/powerpoint/2010/main" val="49918647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685800" y="457200"/>
            <a:ext cx="7772400" cy="457200"/>
          </a:xfrm>
        </p:spPr>
        <p:txBody>
          <a:bodyPr/>
          <a:lstStyle/>
          <a:p>
            <a:r>
              <a:rPr lang="en-US" sz="2800" dirty="0"/>
              <a:t>Review: Acting rationally: </a:t>
            </a:r>
            <a:br>
              <a:rPr lang="en-US" sz="2800" dirty="0"/>
            </a:br>
            <a:r>
              <a:rPr lang="en-US" sz="2800" dirty="0"/>
              <a:t>rational agents</a:t>
            </a:r>
          </a:p>
        </p:txBody>
      </p:sp>
      <p:sp>
        <p:nvSpPr>
          <p:cNvPr id="29701" name="Rectangle 3"/>
          <p:cNvSpPr>
            <a:spLocks noGrp="1" noChangeArrowheads="1"/>
          </p:cNvSpPr>
          <p:nvPr>
            <p:ph idx="1"/>
          </p:nvPr>
        </p:nvSpPr>
        <p:spPr/>
        <p:txBody>
          <a:bodyPr/>
          <a:lstStyle/>
          <a:p>
            <a:r>
              <a:rPr lang="en-US" dirty="0"/>
              <a:t> </a:t>
            </a:r>
            <a:r>
              <a:rPr lang="en-US" dirty="0">
                <a:solidFill>
                  <a:srgbClr val="FF0000"/>
                </a:solidFill>
              </a:rPr>
              <a:t>Rational</a:t>
            </a:r>
            <a:r>
              <a:rPr lang="en-US" dirty="0"/>
              <a:t> behavior: doing the right thing</a:t>
            </a:r>
          </a:p>
          <a:p>
            <a:endParaRPr lang="en-US" dirty="0"/>
          </a:p>
          <a:p>
            <a:r>
              <a:rPr lang="en-US" dirty="0"/>
              <a:t>The right thing: that which is </a:t>
            </a:r>
            <a:r>
              <a:rPr lang="en-US" i="1" dirty="0">
                <a:effectLst>
                  <a:outerShdw blurRad="38100" dist="38100" dir="2700000" algn="tl">
                    <a:srgbClr val="000000">
                      <a:alpha val="43137"/>
                    </a:srgbClr>
                  </a:outerShdw>
                </a:effectLst>
              </a:rPr>
              <a:t>expected to maximize goal achievement, given the available information</a:t>
            </a:r>
          </a:p>
          <a:p>
            <a:r>
              <a:rPr lang="en-US" i="1" dirty="0">
                <a:effectLst>
                  <a:outerShdw blurRad="38100" dist="38100" dir="2700000" algn="tl">
                    <a:srgbClr val="000000">
                      <a:alpha val="43137"/>
                    </a:srgbClr>
                  </a:outerShdw>
                </a:effectLst>
              </a:rPr>
              <a:t>Rational agent:  An agent is an entity that perceives and acts rationally</a:t>
            </a:r>
          </a:p>
          <a:p>
            <a:pPr>
              <a:lnSpc>
                <a:spcPct val="80000"/>
              </a:lnSpc>
            </a:pPr>
            <a:endParaRPr lang="en-US" sz="1200" dirty="0"/>
          </a:p>
          <a:p>
            <a:pPr>
              <a:lnSpc>
                <a:spcPct val="80000"/>
              </a:lnSpc>
            </a:pPr>
            <a:endParaRPr lang="en-US" sz="1200" dirty="0"/>
          </a:p>
          <a:p>
            <a:pPr>
              <a:lnSpc>
                <a:spcPct val="80000"/>
              </a:lnSpc>
            </a:pPr>
            <a:endParaRPr lang="en-US" sz="1200" dirty="0"/>
          </a:p>
          <a:p>
            <a:pPr marL="0" indent="0" algn="ctr">
              <a:lnSpc>
                <a:spcPct val="80000"/>
              </a:lnSpc>
              <a:buNone/>
            </a:pPr>
            <a:r>
              <a:rPr lang="en-US" dirty="0"/>
              <a:t>This course is about </a:t>
            </a:r>
            <a:r>
              <a:rPr lang="en-US" i="1" dirty="0">
                <a:solidFill>
                  <a:schemeClr val="accent2"/>
                </a:solidFill>
              </a:rPr>
              <a:t>effective programming techniques</a:t>
            </a:r>
            <a:r>
              <a:rPr lang="en-US" dirty="0"/>
              <a:t> for designing </a:t>
            </a:r>
            <a:r>
              <a:rPr lang="en-US" i="1" dirty="0">
                <a:solidFill>
                  <a:schemeClr val="accent2"/>
                </a:solidFill>
              </a:rPr>
              <a:t>rational agents</a:t>
            </a:r>
          </a:p>
        </p:txBody>
      </p:sp>
      <p:sp>
        <p:nvSpPr>
          <p:cNvPr id="29698" name="Date Placeholder 3"/>
          <p:cNvSpPr>
            <a:spLocks noGrp="1"/>
          </p:cNvSpPr>
          <p:nvPr>
            <p:ph type="dt" sz="half" idx="10"/>
          </p:nvPr>
        </p:nvSpPr>
        <p:spPr>
          <a:noFill/>
        </p:spPr>
        <p:txBody>
          <a:bodyPr/>
          <a:lstStyle/>
          <a:p>
            <a:r>
              <a:rPr lang="en-US" dirty="0"/>
              <a:t>CIS 521 - Intro to AI - </a:t>
            </a:r>
            <a:r>
              <a:rPr lang="en-US" dirty="0" smtClean="0"/>
              <a:t>Summer 2019</a:t>
            </a:r>
            <a:endParaRPr lang="en-US" altLang="en-US" dirty="0"/>
          </a:p>
        </p:txBody>
      </p:sp>
      <p:sp>
        <p:nvSpPr>
          <p:cNvPr id="29699" name="Slide Number Placeholder 5"/>
          <p:cNvSpPr>
            <a:spLocks noGrp="1"/>
          </p:cNvSpPr>
          <p:nvPr>
            <p:ph type="sldNum" sz="quarter" idx="12"/>
          </p:nvPr>
        </p:nvSpPr>
        <p:spPr>
          <a:noFill/>
        </p:spPr>
        <p:txBody>
          <a:bodyPr/>
          <a:lstStyle/>
          <a:p>
            <a:fld id="{D675DAED-5A75-4E82-9728-6647F9C68711}" type="slidenum">
              <a:rPr lang="en-US" altLang="en-US" smtClean="0"/>
              <a:pPr/>
              <a:t>5</a:t>
            </a:fld>
            <a:r>
              <a:rPr lang="en-US" altLang="en-US" dirty="0"/>
              <a:t> </a:t>
            </a:r>
          </a:p>
        </p:txBody>
      </p:sp>
      <p:graphicFrame>
        <p:nvGraphicFramePr>
          <p:cNvPr id="989200" name="Group 16"/>
          <p:cNvGraphicFramePr>
            <a:graphicFrameLocks noGrp="1"/>
          </p:cNvGraphicFramePr>
          <p:nvPr/>
        </p:nvGraphicFramePr>
        <p:xfrm>
          <a:off x="6019800" y="228600"/>
          <a:ext cx="2971800" cy="609600"/>
        </p:xfrm>
        <a:graphic>
          <a:graphicData uri="http://schemas.openxmlformats.org/drawingml/2006/table">
            <a:tbl>
              <a:tblPr/>
              <a:tblGrid>
                <a:gridCol w="14478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tblGrid>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Thinking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048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humanly</a:t>
                      </a:r>
                    </a:p>
                  </a:txBody>
                  <a:tcPr marL="45720" marR="4572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200" b="1" i="0" u="none" strike="noStrike" cap="none" normalizeH="0" baseline="0" dirty="0">
                          <a:ln>
                            <a:noFill/>
                          </a:ln>
                          <a:solidFill>
                            <a:schemeClr val="tx1"/>
                          </a:solidFill>
                          <a:effectLst/>
                          <a:latin typeface="Arial" charset="0"/>
                        </a:rPr>
                        <a:t>Acting rationally</a:t>
                      </a:r>
                    </a:p>
                  </a:txBody>
                  <a:tcPr marL="45720" marR="4572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gradFill rotWithShape="0">
                      <a:gsLst>
                        <a:gs pos="0">
                          <a:srgbClr val="9933FF">
                            <a:gamma/>
                            <a:tint val="22353"/>
                            <a:invGamma/>
                          </a:srgbClr>
                        </a:gs>
                        <a:gs pos="100000">
                          <a:srgbClr val="9933FF"/>
                        </a:gs>
                      </a:gsLst>
                      <a:lin ang="18900000" scaled="1"/>
                    </a:gra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0424257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a:xfrm>
            <a:off x="685800" y="1295400"/>
            <a:ext cx="7924800" cy="4572000"/>
          </a:xfrm>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smtClean="0"/>
              <a:t>For example, size </a:t>
            </a:r>
            <a:r>
              <a:rPr lang="en-US" dirty="0"/>
              <a:t>of fixed size node in search tree</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50</a:t>
            </a:fld>
            <a:endParaRPr lang="en-US" altLang="en-US"/>
          </a:p>
        </p:txBody>
      </p:sp>
    </p:spTree>
    <p:extLst>
      <p:ext uri="{BB962C8B-B14F-4D97-AF65-F5344CB8AC3E}">
        <p14:creationId xmlns:p14="http://schemas.microsoft.com/office/powerpoint/2010/main" val="1913984193"/>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sz="2000"/>
              <a:t>Put successors at the </a:t>
            </a:r>
            <a:r>
              <a:rPr lang="en-US" sz="2000" i="1"/>
              <a:t>end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51</a:t>
            </a:fld>
            <a:endParaRPr lang="en-US" altLang="en-US"/>
          </a:p>
        </p:txBody>
      </p:sp>
      <p:pic>
        <p:nvPicPr>
          <p:cNvPr id="4" name="Picture 3"/>
          <p:cNvPicPr>
            <a:picLocks noChangeAspect="1"/>
          </p:cNvPicPr>
          <p:nvPr/>
        </p:nvPicPr>
        <p:blipFill>
          <a:blip r:embed="rId3"/>
          <a:stretch>
            <a:fillRect/>
          </a:stretch>
        </p:blipFill>
        <p:spPr>
          <a:xfrm>
            <a:off x="1981200" y="3429000"/>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8358791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 y="1425300"/>
            <a:ext cx="9602787" cy="4464599"/>
          </a:xfrm>
        </p:spPr>
      </p:pic>
      <p:sp>
        <p:nvSpPr>
          <p:cNvPr id="8" name="AutoShape 6"/>
          <p:cNvSpPr>
            <a:spLocks noChangeArrowheads="1"/>
          </p:cNvSpPr>
          <p:nvPr/>
        </p:nvSpPr>
        <p:spPr bwMode="auto">
          <a:xfrm>
            <a:off x="6697663"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016750" y="4141925"/>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52</a:t>
            </a:fld>
            <a:endParaRPr lang="en-US" altLang="en-US"/>
          </a:p>
        </p:txBody>
      </p:sp>
    </p:spTree>
    <p:extLst>
      <p:ext uri="{BB962C8B-B14F-4D97-AF65-F5344CB8AC3E}">
        <p14:creationId xmlns:p14="http://schemas.microsoft.com/office/powerpoint/2010/main" val="3787857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608013" y="1384300"/>
            <a:ext cx="7772400" cy="4572000"/>
          </a:xfrm>
        </p:spPr>
        <p:txBody>
          <a:bodyPr/>
          <a:lstStyle/>
          <a:p>
            <a:pPr>
              <a:buFont typeface="Symbol" pitchFamily="18" charset="2"/>
              <a:buNone/>
            </a:pPr>
            <a:r>
              <a:rPr lang="en-US" sz="1600">
                <a:latin typeface="Times New Roman" pitchFamily="18" charset="0"/>
                <a:cs typeface="Times New Roman" pitchFamily="18" charset="0"/>
              </a:rPr>
              <a:t>function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BREADTH-FIRST-SEARCH</a:t>
            </a:r>
            <a:r>
              <a:rPr lang="en-US" sz="1600" b="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 solution, or failure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a node with STATE</a:t>
            </a:r>
            <a:r>
              <a:rPr lang="en-US" sz="1600" b="0" i="1">
                <a:latin typeface="Times New Roman" pitchFamily="18" charset="0"/>
                <a:cs typeface="Times New Roman" pitchFamily="18" charset="0"/>
              </a:rPr>
              <a:t> =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INITIAL</a:t>
            </a:r>
            <a:r>
              <a:rPr lang="en-US" sz="1600" b="0">
                <a:latin typeface="Times New Roman" pitchFamily="18" charset="0"/>
                <a:cs typeface="Times New Roman" pitchFamily="18" charset="0"/>
              </a:rPr>
              <a:t>-STATE</a:t>
            </a:r>
            <a:r>
              <a:rPr lang="en-US" sz="1600" b="0" i="1">
                <a:latin typeface="Times New Roman" pitchFamily="18" charset="0"/>
                <a:cs typeface="Times New Roman" pitchFamily="18" charset="0"/>
              </a:rPr>
              <a:t>, PATH-COST</a:t>
            </a:r>
            <a:r>
              <a:rPr lang="en-US" sz="1600" b="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b="0" err="1">
                <a:latin typeface="Times New Roman" pitchFamily="18" charset="0"/>
                <a:cs typeface="Times New Roman" pitchFamily="18" charset="0"/>
              </a:rPr>
              <a:t>problem.GOAL</a:t>
            </a:r>
            <a:r>
              <a:rPr lang="en-US" sz="1600" b="0">
                <a:latin typeface="Times New Roman" pitchFamily="18" charset="0"/>
                <a:cs typeface="Times New Roman" pitchFamily="18" charset="0"/>
              </a:rPr>
              <a:t>-TEST(</a:t>
            </a:r>
            <a:r>
              <a:rPr lang="en-US" sz="1600" b="0" err="1">
                <a:latin typeface="Times New Roman" pitchFamily="18" charset="0"/>
                <a:cs typeface="Times New Roman" pitchFamily="18" charset="0"/>
              </a:rPr>
              <a:t>node.STATE</a:t>
            </a:r>
            <a:r>
              <a:rPr lang="en-US" sz="1600" b="0">
                <a:latin typeface="Times New Roman" pitchFamily="18" charset="0"/>
                <a:cs typeface="Times New Roman" pitchFamily="18" charset="0"/>
              </a:rPr>
              <a:t>) </a:t>
            </a:r>
            <a:r>
              <a:rPr lang="en-US" sz="1600">
                <a:latin typeface="Times New Roman" pitchFamily="18" charset="0"/>
                <a:cs typeface="Times New Roman" pitchFamily="18" charset="0"/>
              </a:rPr>
              <a:t>then return </a:t>
            </a:r>
            <a:r>
              <a:rPr lang="en-US" sz="1600" b="0">
                <a:latin typeface="Times New Roman" pitchFamily="18" charset="0"/>
                <a:cs typeface="Times New Roman" pitchFamily="18" charset="0"/>
              </a:rPr>
              <a:t>SOLU</a:t>
            </a:r>
            <a:r>
              <a:rPr lang="en-US" sz="1600" b="0" i="1">
                <a:latin typeface="Times New Roman" pitchFamily="18" charset="0"/>
                <a:cs typeface="Times New Roman" pitchFamily="18" charset="0"/>
              </a:rPr>
              <a:t>TION(node)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a FIFO queue with node as the only element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EMPTY?(</a:t>
            </a:r>
            <a:r>
              <a:rPr lang="en-US" sz="1600" b="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failure</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node &lt;- </a:t>
            </a:r>
            <a:r>
              <a:rPr lang="en-US" sz="1600" b="0">
                <a:latin typeface="Times New Roman" pitchFamily="18" charset="0"/>
                <a:cs typeface="Times New Roman" pitchFamily="18" charset="0"/>
              </a:rPr>
              <a:t>POP</a:t>
            </a:r>
            <a:r>
              <a:rPr lang="en-US" sz="1600" b="0" i="1">
                <a:latin typeface="Times New Roman" pitchFamily="18" charset="0"/>
                <a:cs typeface="Times New Roman" pitchFamily="18" charset="0"/>
              </a:rPr>
              <a:t>(frontier) </a:t>
            </a:r>
            <a:r>
              <a:rPr lang="en-US" sz="1600" b="0">
                <a:latin typeface="Times New Roman" pitchFamily="18" charset="0"/>
                <a:cs typeface="Times New Roman" pitchFamily="18" charset="0"/>
              </a:rPr>
              <a:t>// chooses the shallowest node in frontier </a:t>
            </a:r>
          </a:p>
          <a:p>
            <a:pPr>
              <a:buFont typeface="Symbol" pitchFamily="18" charset="2"/>
              <a:buNone/>
            </a:pP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add</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to</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explored</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b="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ACTIONS</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node.</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b="0" i="1">
                <a:latin typeface="Times New Roman" pitchFamily="18" charset="0"/>
                <a:cs typeface="Times New Roman" pitchFamily="18" charset="0"/>
              </a:rPr>
              <a:t> </a:t>
            </a:r>
          </a:p>
          <a:p>
            <a:pPr>
              <a:buFont typeface="Symbol" pitchFamily="18" charset="2"/>
              <a:buNone/>
            </a:pPr>
            <a:r>
              <a:rPr lang="en-US" sz="1600" b="0" i="1">
                <a:latin typeface="Times New Roman" pitchFamily="18" charset="0"/>
                <a:cs typeface="Times New Roman" pitchFamily="18" charset="0"/>
              </a:rPr>
              <a:t>            child &lt;- </a:t>
            </a:r>
            <a:r>
              <a:rPr lang="en-US" sz="1600" b="0">
                <a:latin typeface="Times New Roman" pitchFamily="18" charset="0"/>
                <a:cs typeface="Times New Roman" pitchFamily="18" charset="0"/>
              </a:rPr>
              <a:t>CHILD-NODE</a:t>
            </a:r>
            <a:r>
              <a:rPr lang="en-US" sz="1600" b="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b="0" i="1">
                <a:latin typeface="Times New Roman" pitchFamily="18" charset="0"/>
                <a:cs typeface="Times New Roman" pitchFamily="18" charset="0"/>
              </a:rPr>
              <a:t> </a:t>
            </a:r>
            <a:r>
              <a:rPr lang="en-US" sz="1600" b="0" i="1" err="1">
                <a:latin typeface="Times New Roman" pitchFamily="18" charset="0"/>
                <a:cs typeface="Times New Roman" pitchFamily="18" charset="0"/>
              </a:rPr>
              <a:t>problem.</a:t>
            </a:r>
            <a:r>
              <a:rPr lang="en-US" sz="1600" b="0" err="1">
                <a:latin typeface="Times New Roman" pitchFamily="18" charset="0"/>
                <a:cs typeface="Times New Roman" pitchFamily="18" charset="0"/>
              </a:rPr>
              <a:t>GOAL</a:t>
            </a:r>
            <a:r>
              <a:rPr lang="en-US" sz="1600" b="0">
                <a:latin typeface="Times New Roman" pitchFamily="18" charset="0"/>
                <a:cs typeface="Times New Roman" pitchFamily="18" charset="0"/>
              </a:rPr>
              <a:t>-TEST</a:t>
            </a:r>
            <a:r>
              <a:rPr lang="en-US" sz="1600" b="0" i="1">
                <a:latin typeface="Times New Roman" pitchFamily="18" charset="0"/>
                <a:cs typeface="Times New Roman" pitchFamily="18" charset="0"/>
              </a:rPr>
              <a:t>(</a:t>
            </a:r>
            <a:r>
              <a:rPr lang="en-US" sz="1600" b="0" i="1" err="1">
                <a:latin typeface="Times New Roman" pitchFamily="18" charset="0"/>
                <a:cs typeface="Times New Roman" pitchFamily="18" charset="0"/>
              </a:rPr>
              <a:t>child.</a:t>
            </a:r>
            <a:r>
              <a:rPr lang="en-US" sz="1600" b="0" err="1">
                <a:latin typeface="Times New Roman" pitchFamily="18" charset="0"/>
                <a:cs typeface="Times New Roman" pitchFamily="18" charset="0"/>
              </a:rPr>
              <a:t>STATE</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b="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b="0" i="1">
                <a:latin typeface="Times New Roman" pitchFamily="18" charset="0"/>
                <a:cs typeface="Times New Roman" pitchFamily="18" charset="0"/>
              </a:rPr>
              <a:t> </a:t>
            </a:r>
            <a:r>
              <a:rPr lang="en-US" sz="1600" b="0">
                <a:latin typeface="Times New Roman" pitchFamily="18" charset="0"/>
                <a:cs typeface="Times New Roman" pitchFamily="18" charset="0"/>
              </a:rPr>
              <a:t>SOLUTION</a:t>
            </a:r>
            <a:r>
              <a:rPr lang="en-US" sz="1600" b="0" i="1">
                <a:latin typeface="Times New Roman" pitchFamily="18" charset="0"/>
                <a:cs typeface="Times New Roman" pitchFamily="18" charset="0"/>
              </a:rPr>
              <a:t>(child) </a:t>
            </a:r>
          </a:p>
          <a:p>
            <a:pPr>
              <a:buFont typeface="Symbol" pitchFamily="18" charset="2"/>
              <a:buNone/>
            </a:pPr>
            <a:r>
              <a:rPr lang="en-US" sz="1600" b="0" i="1">
                <a:latin typeface="Times New Roman" pitchFamily="18" charset="0"/>
                <a:cs typeface="Times New Roman" pitchFamily="18" charset="0"/>
              </a:rPr>
              <a:t>            frontier &lt;- </a:t>
            </a:r>
            <a:r>
              <a:rPr lang="en-US" sz="1600" b="0">
                <a:latin typeface="Times New Roman" pitchFamily="18" charset="0"/>
                <a:cs typeface="Times New Roman" pitchFamily="18" charset="0"/>
              </a:rPr>
              <a:t>INSERT</a:t>
            </a:r>
            <a:r>
              <a:rPr lang="en-US" sz="1600" b="0" i="1">
                <a:latin typeface="Times New Roman" pitchFamily="18" charset="0"/>
                <a:cs typeface="Times New Roman" pitchFamily="18" charset="0"/>
              </a:rPr>
              <a:t>(child, frontier)</a:t>
            </a: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b="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6697663"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5995988" y="4818063"/>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53</a:t>
            </a:fld>
            <a:endParaRPr lang="en-US" altLang="en-US"/>
          </a:p>
        </p:txBody>
      </p:sp>
    </p:spTree>
    <p:extLst>
      <p:ext uri="{BB962C8B-B14F-4D97-AF65-F5344CB8AC3E}">
        <p14:creationId xmlns:p14="http://schemas.microsoft.com/office/powerpoint/2010/main" val="677955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type="body" idx="1"/>
          </p:nvPr>
        </p:nvSpPr>
        <p:spPr>
          <a:xfrm>
            <a:off x="685800" y="1295400"/>
            <a:ext cx="8305800" cy="4572000"/>
          </a:xfrm>
        </p:spPr>
        <p:txBody>
          <a:bodyPr/>
          <a:lstStyle/>
          <a:p>
            <a:pPr defTabSz="457200"/>
            <a:r>
              <a:rPr lang="en-US" u="sng">
                <a:solidFill>
                  <a:srgbClr val="CC0099"/>
                </a:solidFill>
              </a:rPr>
              <a:t>Complete?</a:t>
            </a:r>
            <a:r>
              <a:rPr lang="en-US">
                <a:solidFill>
                  <a:srgbClr val="CC0099"/>
                </a:solidFill>
              </a:rPr>
              <a:t> 	</a:t>
            </a:r>
            <a:r>
              <a:rPr lang="en-US"/>
              <a:t>Yes (if </a:t>
            </a:r>
            <a:r>
              <a:rPr lang="en-US" i="1"/>
              <a:t>b</a:t>
            </a:r>
            <a:r>
              <a:rPr lang="en-US"/>
              <a:t> is finite)</a:t>
            </a:r>
          </a:p>
          <a:p>
            <a:pPr defTabSz="457200"/>
            <a:r>
              <a:rPr lang="en-US" u="sng">
                <a:solidFill>
                  <a:srgbClr val="CC0099"/>
                </a:solidFill>
              </a:rPr>
              <a:t>Time Complexity?</a:t>
            </a:r>
            <a:r>
              <a:rPr lang="en-US"/>
              <a:t> 	</a:t>
            </a:r>
            <a:r>
              <a:rPr lang="en-US" i="1"/>
              <a:t>1+b+b</a:t>
            </a:r>
            <a:r>
              <a:rPr lang="en-US" i="1" baseline="30000"/>
              <a:t>2</a:t>
            </a:r>
            <a:r>
              <a:rPr lang="en-US" i="1"/>
              <a:t>+b</a:t>
            </a:r>
            <a:r>
              <a:rPr lang="en-US" i="1" baseline="30000"/>
              <a:t>3</a:t>
            </a:r>
            <a:r>
              <a:rPr lang="en-US"/>
              <a:t>+… +</a:t>
            </a:r>
            <a:r>
              <a:rPr lang="en-US" i="1" err="1"/>
              <a:t>b</a:t>
            </a:r>
            <a:r>
              <a:rPr lang="en-US" i="1" baseline="30000" err="1"/>
              <a:t>d</a:t>
            </a:r>
            <a:r>
              <a:rPr lang="en-US"/>
              <a:t> = O(</a:t>
            </a:r>
            <a:r>
              <a:rPr lang="en-US" err="1"/>
              <a:t>b</a:t>
            </a:r>
            <a:r>
              <a:rPr lang="en-US" baseline="30000" err="1"/>
              <a:t>d</a:t>
            </a:r>
            <a:r>
              <a:rPr lang="en-US"/>
              <a:t>)</a:t>
            </a:r>
            <a:endParaRPr lang="en-US" i="1"/>
          </a:p>
          <a:p>
            <a:pPr defTabSz="457200"/>
            <a:r>
              <a:rPr lang="en-US" u="sng">
                <a:solidFill>
                  <a:srgbClr val="CC0099"/>
                </a:solidFill>
              </a:rPr>
              <a:t>Space Complexity?</a:t>
            </a:r>
            <a:r>
              <a:rPr lang="en-US"/>
              <a:t> </a:t>
            </a:r>
            <a:r>
              <a:rPr lang="en-US" i="1"/>
              <a:t>O(</a:t>
            </a:r>
            <a:r>
              <a:rPr lang="en-US" i="1" err="1"/>
              <a:t>b</a:t>
            </a:r>
            <a:r>
              <a:rPr lang="en-US" i="1" baseline="30000" err="1"/>
              <a:t>d</a:t>
            </a:r>
            <a:r>
              <a:rPr lang="en-US" i="1"/>
              <a:t>)</a:t>
            </a:r>
            <a:r>
              <a:rPr lang="en-US"/>
              <a:t> </a:t>
            </a:r>
            <a:r>
              <a:rPr lang="en-US" sz="2000"/>
              <a:t>(keeps every node in memory)</a:t>
            </a:r>
            <a:endParaRPr lang="en-US"/>
          </a:p>
          <a:p>
            <a:pPr defTabSz="457200"/>
            <a:r>
              <a:rPr lang="en-US" u="sng">
                <a:solidFill>
                  <a:srgbClr val="CC0099"/>
                </a:solidFill>
              </a:rPr>
              <a:t>Optimal?</a:t>
            </a:r>
            <a:r>
              <a:rPr lang="en-US"/>
              <a:t> 		Yes, if cost = 1 per step</a:t>
            </a:r>
            <a:br>
              <a:rPr lang="en-US"/>
            </a:br>
            <a:r>
              <a:rPr lang="en-US"/>
              <a:t>					(not optimal in general)</a:t>
            </a:r>
          </a:p>
          <a:p>
            <a:pPr defTabSz="457200"/>
            <a:endParaRPr lang="en-US">
              <a:solidFill>
                <a:srgbClr val="FF0000"/>
              </a:solidFill>
            </a:endParaRPr>
          </a:p>
          <a:p>
            <a:pPr defTabSz="457200"/>
            <a:endParaRPr lang="en-US" sz="2000"/>
          </a:p>
          <a:p>
            <a:pPr lvl="1" algn="ctr" defTabSz="457200">
              <a:buFontTx/>
              <a:buNone/>
            </a:pPr>
            <a:r>
              <a:rPr lang="en-US" sz="1800" i="1"/>
              <a:t>b: maximum branching factor of search tree</a:t>
            </a:r>
          </a:p>
          <a:p>
            <a:pPr lvl="1" algn="ctr" defTabSz="457200">
              <a:buFontTx/>
              <a:buNone/>
            </a:pPr>
            <a:r>
              <a:rPr lang="en-US" sz="1800" i="1"/>
              <a:t>d: depth of the least cost solution</a:t>
            </a:r>
          </a:p>
          <a:p>
            <a:pPr lvl="1" algn="ctr" defTabSz="457200">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lvl="1" algn="ctr" defTabSz="457200">
              <a:buFontTx/>
              <a:buNone/>
            </a:pPr>
            <a:endParaRPr 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54</a:t>
            </a:fld>
            <a:endParaRPr lang="en-US" altLang="en-US"/>
          </a:p>
        </p:txBody>
      </p:sp>
    </p:spTree>
    <p:extLst>
      <p:ext uri="{BB962C8B-B14F-4D97-AF65-F5344CB8AC3E}">
        <p14:creationId xmlns:p14="http://schemas.microsoft.com/office/powerpoint/2010/main" val="105132361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2590800" cy="457200"/>
          </a:xfrm>
        </p:spPr>
        <p:txBody>
          <a:bodyPr/>
          <a:lstStyle/>
          <a:p>
            <a:pPr>
              <a:defRPr/>
            </a:pPr>
            <a:r>
              <a:rPr lang="en-US" dirty="0"/>
              <a:t>CIS 421/521 - Intro to AI - </a:t>
            </a:r>
            <a:r>
              <a:rPr lang="en-US" dirty="0" smtClean="0"/>
              <a:t>Summer 2019</a:t>
            </a:r>
            <a:endParaRPr lang="en-US" altLang="en-US" dirty="0"/>
          </a:p>
        </p:txBody>
      </p:sp>
      <p:sp>
        <p:nvSpPr>
          <p:cNvPr id="51205"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55</a:t>
            </a:fld>
            <a:endParaRPr lang="en-US" altLang="en-US" sz="1400"/>
          </a:p>
        </p:txBody>
      </p:sp>
      <p:sp>
        <p:nvSpPr>
          <p:cNvPr id="51206" name="Rectangle 2"/>
          <p:cNvSpPr>
            <a:spLocks noGrp="1" noChangeArrowheads="1"/>
          </p:cNvSpPr>
          <p:nvPr>
            <p:ph type="title"/>
          </p:nvPr>
        </p:nvSpPr>
        <p:spPr>
          <a:xfrm>
            <a:off x="685800" y="609600"/>
            <a:ext cx="8001000" cy="457200"/>
          </a:xfrm>
        </p:spPr>
        <p:txBody>
          <a:bodyPr/>
          <a:lstStyle/>
          <a:p>
            <a:r>
              <a:rPr lang="en-US"/>
              <a:t>Exponential Space </a:t>
            </a:r>
            <a:r>
              <a:rPr lang="en-US" sz="2800"/>
              <a:t>(and time)</a:t>
            </a:r>
            <a:r>
              <a:rPr lang="en-US"/>
              <a:t> Not Good...</a:t>
            </a:r>
          </a:p>
        </p:txBody>
      </p:sp>
      <p:sp>
        <p:nvSpPr>
          <p:cNvPr id="51207" name="Rectangle 3"/>
          <p:cNvSpPr>
            <a:spLocks noGrp="1" noChangeArrowheads="1"/>
          </p:cNvSpPr>
          <p:nvPr>
            <p:ph type="body" idx="1"/>
          </p:nvPr>
        </p:nvSpPr>
        <p:spPr>
          <a:xfrm>
            <a:off x="685800" y="1295400"/>
            <a:ext cx="7772400" cy="5072063"/>
          </a:xfrm>
        </p:spPr>
        <p:txBody>
          <a:bodyPr/>
          <a:lstStyle/>
          <a:p>
            <a:pPr lvl="1"/>
            <a:r>
              <a:rPr lang="en-US"/>
              <a:t>Exponential complexity uninformed search problems </a:t>
            </a:r>
            <a:r>
              <a:rPr lang="en-US" i="1">
                <a:solidFill>
                  <a:schemeClr val="accent2"/>
                </a:solidFill>
              </a:rPr>
              <a:t>cannot </a:t>
            </a:r>
            <a:r>
              <a:rPr lang="en-US"/>
              <a:t>be solved for any but the smallest instances.</a:t>
            </a:r>
          </a:p>
          <a:p>
            <a:pPr lvl="1"/>
            <a:r>
              <a:rPr lang="en-US" i="1">
                <a:solidFill>
                  <a:schemeClr val="accent2"/>
                </a:solidFill>
              </a:rPr>
              <a:t>(Memory </a:t>
            </a:r>
            <a:r>
              <a:rPr lang="en-US"/>
              <a:t>requirements are a bigger problem than </a:t>
            </a:r>
            <a:r>
              <a:rPr lang="en-US" i="1">
                <a:solidFill>
                  <a:schemeClr val="accent2"/>
                </a:solidFill>
              </a:rPr>
              <a:t>execution </a:t>
            </a:r>
            <a:r>
              <a:rPr lang="en-US"/>
              <a:t>time.)</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lgn="ctr">
              <a:buFontTx/>
              <a:buNone/>
            </a:pPr>
            <a:r>
              <a:rPr lang="en-US" sz="1600"/>
              <a:t>	Fig 3.13  Assumes b=10, 1M</a:t>
            </a:r>
            <a:r>
              <a:rPr lang="en-US" sz="1600" baseline="30000"/>
              <a:t> </a:t>
            </a:r>
            <a:r>
              <a:rPr lang="en-US" sz="1600"/>
              <a:t>nodes/sec, 1000 bytes/node</a:t>
            </a:r>
          </a:p>
          <a:p>
            <a:pPr lvl="1"/>
            <a:endParaRPr lang="en-US" sz="1600"/>
          </a:p>
          <a:p>
            <a:pPr lvl="1"/>
            <a:endParaRPr lang="en-US"/>
          </a:p>
        </p:txBody>
      </p:sp>
      <p:graphicFrame>
        <p:nvGraphicFramePr>
          <p:cNvPr id="1210372" name="Group 4"/>
          <p:cNvGraphicFramePr>
            <a:graphicFrameLocks noGrp="1"/>
          </p:cNvGraphicFramePr>
          <p:nvPr>
            <p:extLst>
              <p:ext uri="{D42A27DB-BD31-4B8C-83A1-F6EECF244321}">
                <p14:modId xmlns:p14="http://schemas.microsoft.com/office/powerpoint/2010/main" val="3194243112"/>
              </p:ext>
            </p:extLst>
          </p:nvPr>
        </p:nvGraphicFramePr>
        <p:xfrm>
          <a:off x="1371600" y="2743200"/>
          <a:ext cx="6857999" cy="2714626"/>
        </p:xfrm>
        <a:graphic>
          <a:graphicData uri="http://schemas.openxmlformats.org/drawingml/2006/table">
            <a:tbl>
              <a:tblPr/>
              <a:tblGrid>
                <a:gridCol w="1714939">
                  <a:extLst>
                    <a:ext uri="{9D8B030D-6E8A-4147-A177-3AD203B41FA5}">
                      <a16:colId xmlns:a16="http://schemas.microsoft.com/office/drawing/2014/main" xmlns="" val="20000"/>
                    </a:ext>
                  </a:extLst>
                </a:gridCol>
                <a:gridCol w="1714938">
                  <a:extLst>
                    <a:ext uri="{9D8B030D-6E8A-4147-A177-3AD203B41FA5}">
                      <a16:colId xmlns:a16="http://schemas.microsoft.com/office/drawing/2014/main" xmlns="" val="20001"/>
                    </a:ext>
                  </a:extLst>
                </a:gridCol>
                <a:gridCol w="1713183">
                  <a:extLst>
                    <a:ext uri="{9D8B030D-6E8A-4147-A177-3AD203B41FA5}">
                      <a16:colId xmlns:a16="http://schemas.microsoft.com/office/drawing/2014/main" xmlns="" val="20002"/>
                    </a:ext>
                  </a:extLst>
                </a:gridCol>
                <a:gridCol w="1714939">
                  <a:extLst>
                    <a:ext uri="{9D8B030D-6E8A-4147-A177-3AD203B41FA5}">
                      <a16:colId xmlns:a16="http://schemas.microsoft.com/office/drawing/2014/main" xmlns=""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6"/>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99 </a:t>
                      </a:r>
                      <a:r>
                        <a:rPr kumimoji="0" lang="en-US" sz="1600" b="1" i="0" u="none" strike="noStrike" cap="none" normalizeH="0" baseline="0" err="1">
                          <a:ln>
                            <a:noFill/>
                          </a:ln>
                          <a:solidFill>
                            <a:schemeClr val="tx1"/>
                          </a:solidFill>
                          <a:effectLst/>
                          <a:latin typeface="Times" pitchFamily="18" charset="0"/>
                        </a:rPr>
                        <a:t>petabytles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bl>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55</a:t>
            </a:fld>
            <a:endParaRPr lang="en-US" altLang="en-US"/>
          </a:p>
        </p:txBody>
      </p:sp>
    </p:spTree>
    <p:extLst>
      <p:ext uri="{BB962C8B-B14F-4D97-AF65-F5344CB8AC3E}">
        <p14:creationId xmlns:p14="http://schemas.microsoft.com/office/powerpoint/2010/main" val="369849619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sz="2000"/>
              <a:t>Put successors at the </a:t>
            </a:r>
            <a:r>
              <a:rPr lang="en-US" sz="2000" i="1"/>
              <a:t>front </a:t>
            </a:r>
            <a:r>
              <a:rPr lang="en-US" sz="2000"/>
              <a:t>of </a:t>
            </a:r>
            <a:r>
              <a:rPr lang="en-US" sz="2000" i="1">
                <a:solidFill>
                  <a:schemeClr val="accent2"/>
                </a:solidFill>
              </a:rPr>
              <a:t>frontier </a:t>
            </a:r>
            <a:r>
              <a:rPr lang="en-US" sz="200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56</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427174475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type="body" idx="1"/>
          </p:nvPr>
        </p:nvSpPr>
        <p:spPr/>
        <p:txBody>
          <a:bodyPr/>
          <a:lstStyle/>
          <a:p>
            <a:pPr>
              <a:lnSpc>
                <a:spcPct val="90000"/>
              </a:lnSpc>
            </a:pPr>
            <a:r>
              <a:rPr lang="en-US" sz="2000" u="sng">
                <a:solidFill>
                  <a:srgbClr val="CC0099"/>
                </a:solidFill>
              </a:rPr>
              <a:t>Complete?</a:t>
            </a:r>
            <a:r>
              <a:rPr lang="en-US" sz="2000"/>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sz="2000" u="sng">
                <a:solidFill>
                  <a:srgbClr val="CC0099"/>
                </a:solidFill>
              </a:rPr>
              <a:t>Time?</a:t>
            </a:r>
            <a:r>
              <a:rPr lang="en-US" sz="2000"/>
              <a:t> 	</a:t>
            </a:r>
            <a:r>
              <a:rPr lang="en-US" sz="2000" i="1"/>
              <a:t>O(</a:t>
            </a:r>
            <a:r>
              <a:rPr lang="en-US" sz="2000" i="1" err="1"/>
              <a:t>b</a:t>
            </a:r>
            <a:r>
              <a:rPr lang="en-US" sz="2000" i="1" baseline="30000" err="1"/>
              <a:t>m</a:t>
            </a:r>
            <a:r>
              <a:rPr lang="en-US" sz="2000" i="1"/>
              <a:t>)</a:t>
            </a:r>
            <a:r>
              <a:rPr lang="en-US" sz="2000"/>
              <a:t>: terrible if </a:t>
            </a:r>
            <a:r>
              <a:rPr lang="en-US" sz="2000" i="1"/>
              <a:t>m</a:t>
            </a:r>
            <a:r>
              <a:rPr lang="en-US" sz="2000"/>
              <a:t> is much larger than </a:t>
            </a:r>
            <a:r>
              <a:rPr lang="en-US" sz="2000"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sz="2000" u="sng">
                <a:solidFill>
                  <a:srgbClr val="CC0099"/>
                </a:solidFill>
              </a:rPr>
              <a:t>Space?</a:t>
            </a:r>
            <a:r>
              <a:rPr lang="en-US" sz="2000"/>
              <a:t> 	</a:t>
            </a:r>
            <a:r>
              <a:rPr lang="en-US" sz="2000" i="1"/>
              <a:t>O(b</a:t>
            </a:r>
            <a:r>
              <a:rPr lang="en-US" sz="2000" i="1">
                <a:sym typeface="Symbol" pitchFamily="18" charset="2"/>
              </a:rPr>
              <a:t>*</a:t>
            </a:r>
            <a:r>
              <a:rPr lang="en-US" sz="2000" i="1"/>
              <a:t>m), </a:t>
            </a:r>
            <a:r>
              <a:rPr lang="en-US" sz="2000"/>
              <a:t>i.e., linear space!</a:t>
            </a:r>
          </a:p>
          <a:p>
            <a:pPr>
              <a:lnSpc>
                <a:spcPct val="90000"/>
              </a:lnSpc>
            </a:pPr>
            <a:endParaRPr lang="en-US" sz="2000"/>
          </a:p>
          <a:p>
            <a:pPr>
              <a:lnSpc>
                <a:spcPct val="90000"/>
              </a:lnSpc>
            </a:pPr>
            <a:r>
              <a:rPr lang="en-US" sz="2000" u="sng">
                <a:solidFill>
                  <a:srgbClr val="CC0099"/>
                </a:solidFill>
              </a:rPr>
              <a:t>Optimal?</a:t>
            </a:r>
            <a:r>
              <a:rPr lang="en-US" sz="2000"/>
              <a:t> 	No</a:t>
            </a:r>
          </a:p>
          <a:p>
            <a:pPr>
              <a:lnSpc>
                <a:spcPct val="90000"/>
              </a:lnSpc>
            </a:pPr>
            <a:endParaRPr lang="en-US" sz="2000"/>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sz="2000"/>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57</a:t>
            </a:fld>
            <a:endParaRPr lang="en-US" altLang="en-US"/>
          </a:p>
        </p:txBody>
      </p:sp>
    </p:spTree>
    <p:extLst>
      <p:ext uri="{BB962C8B-B14F-4D97-AF65-F5344CB8AC3E}">
        <p14:creationId xmlns:p14="http://schemas.microsoft.com/office/powerpoint/2010/main" val="232758871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type="body"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58</a:t>
            </a:fld>
            <a:endParaRPr lang="en-US" altLang="en-US"/>
          </a:p>
        </p:txBody>
      </p:sp>
    </p:spTree>
    <p:extLst>
      <p:ext uri="{BB962C8B-B14F-4D97-AF65-F5344CB8AC3E}">
        <p14:creationId xmlns:p14="http://schemas.microsoft.com/office/powerpoint/2010/main" val="33602071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59</a:t>
            </a:fld>
            <a:endParaRPr lang="en-US" altLang="en-US"/>
          </a:p>
        </p:txBody>
      </p:sp>
    </p:spTree>
    <p:extLst>
      <p:ext uri="{BB962C8B-B14F-4D97-AF65-F5344CB8AC3E}">
        <p14:creationId xmlns:p14="http://schemas.microsoft.com/office/powerpoint/2010/main" val="363963924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85800" y="477206"/>
            <a:ext cx="6771989" cy="6406956"/>
          </a:xfrm>
          <a:prstGeom prst="rect">
            <a:avLst/>
          </a:prstGeom>
        </p:spPr>
      </p:pic>
      <p:sp>
        <p:nvSpPr>
          <p:cNvPr id="24580" name="Rectangle 2"/>
          <p:cNvSpPr>
            <a:spLocks noGrp="1" noChangeArrowheads="1"/>
          </p:cNvSpPr>
          <p:nvPr>
            <p:ph type="title"/>
          </p:nvPr>
        </p:nvSpPr>
        <p:spPr/>
        <p:txBody>
          <a:bodyPr/>
          <a:lstStyle/>
          <a:p>
            <a:r>
              <a:rPr lang="en-US" dirty="0" smtClean="0"/>
              <a:t>Agents</a:t>
            </a:r>
            <a:endParaRPr lang="en-US" dirty="0"/>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24584" name="Text Box 10"/>
          <p:cNvSpPr txBox="1">
            <a:spLocks noChangeArrowheads="1"/>
          </p:cNvSpPr>
          <p:nvPr/>
        </p:nvSpPr>
        <p:spPr bwMode="auto">
          <a:xfrm>
            <a:off x="5383755" y="1473926"/>
            <a:ext cx="3429000" cy="441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i="1" dirty="0" smtClean="0">
                <a:solidFill>
                  <a:srgbClr val="3333CC"/>
                </a:solidFill>
                <a:latin typeface="Arial" charset="0"/>
              </a:rPr>
              <a:t>agent </a:t>
            </a:r>
            <a:r>
              <a:rPr lang="en-US" b="1" dirty="0" smtClean="0">
                <a:solidFill>
                  <a:srgbClr val="000000"/>
                </a:solidFill>
                <a:latin typeface="Arial" charset="0"/>
              </a:rPr>
              <a:t>is anything that perceives its environment through </a:t>
            </a:r>
            <a:r>
              <a:rPr lang="en-US" b="1" i="1" dirty="0" smtClean="0">
                <a:solidFill>
                  <a:srgbClr val="3333CC"/>
                </a:solidFill>
                <a:latin typeface="Arial" charset="0"/>
              </a:rPr>
              <a:t>sensors </a:t>
            </a:r>
            <a:r>
              <a:rPr lang="en-US" b="1" dirty="0" smtClean="0">
                <a:solidFill>
                  <a:srgbClr val="000000"/>
                </a:solidFill>
                <a:latin typeface="Arial" charset="0"/>
              </a:rPr>
              <a:t>and can act on its environment through </a:t>
            </a:r>
            <a:r>
              <a:rPr lang="en-US" b="1" i="1" dirty="0" smtClean="0">
                <a:solidFill>
                  <a:srgbClr val="3333CC"/>
                </a:solidFill>
                <a:latin typeface="Arial" charset="0"/>
              </a:rPr>
              <a:t>actuators</a:t>
            </a:r>
          </a:p>
          <a:p>
            <a:pPr>
              <a:spcBef>
                <a:spcPct val="20000"/>
              </a:spcBef>
              <a:buClr>
                <a:srgbClr val="000099"/>
              </a:buClr>
              <a:buSzPct val="100000"/>
              <a:buFont typeface="Symbol" pitchFamily="18" charset="2"/>
              <a:buChar char="·"/>
            </a:pPr>
            <a:r>
              <a:rPr lang="en-US" b="1" i="1" dirty="0">
                <a:solidFill>
                  <a:srgbClr val="3333CC"/>
                </a:solidFill>
                <a:latin typeface="Arial" charset="0"/>
              </a:rPr>
              <a:t> </a:t>
            </a:r>
            <a:r>
              <a:rPr lang="en-US" b="1" dirty="0" smtClean="0">
                <a:solidFill>
                  <a:srgbClr val="000000"/>
                </a:solidFill>
                <a:latin typeface="Arial" charset="0"/>
              </a:rPr>
              <a:t>A </a:t>
            </a:r>
            <a:r>
              <a:rPr lang="en-US" b="1" i="1" dirty="0" smtClean="0">
                <a:solidFill>
                  <a:srgbClr val="3333CC"/>
                </a:solidFill>
                <a:latin typeface="Arial" charset="0"/>
              </a:rPr>
              <a:t>percept </a:t>
            </a:r>
            <a:r>
              <a:rPr lang="en-US" b="1" dirty="0" smtClean="0">
                <a:solidFill>
                  <a:srgbClr val="000000"/>
                </a:solidFill>
                <a:latin typeface="Arial" charset="0"/>
              </a:rPr>
              <a:t>is the agent’s perceptual inputs at any given instance</a:t>
            </a:r>
            <a:endParaRPr lang="en-US" i="1" dirty="0" smtClean="0">
              <a:solidFill>
                <a:srgbClr val="000000"/>
              </a:solidFill>
            </a:endParaRPr>
          </a:p>
          <a:p>
            <a:pPr>
              <a:spcBef>
                <a:spcPct val="50000"/>
              </a:spcBef>
            </a:pPr>
            <a:endParaRPr 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6</a:t>
            </a:fld>
            <a:endParaRPr lang="en-US" altLang="en-US">
              <a:solidFill>
                <a:srgbClr val="000000"/>
              </a:solidFill>
            </a:endParaRPr>
          </a:p>
        </p:txBody>
      </p:sp>
    </p:spTree>
    <p:extLst>
      <p:ext uri="{BB962C8B-B14F-4D97-AF65-F5344CB8AC3E}">
        <p14:creationId xmlns:p14="http://schemas.microsoft.com/office/powerpoint/2010/main" val="21183772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88F3560-0145-4738-8DB2-1BBDDEF7F1E2}" type="slidenum">
              <a:rPr lang="en-US" altLang="en-US" sz="1400"/>
              <a:pPr/>
              <a:t>60</a:t>
            </a:fld>
            <a:endParaRPr lang="en-US" altLang="en-US" sz="1400"/>
          </a:p>
        </p:txBody>
      </p:sp>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type="body" idx="1"/>
          </p:nvPr>
        </p:nvSpPr>
        <p:spPr/>
        <p:txBody>
          <a:bodyPr/>
          <a:lstStyle/>
          <a:p>
            <a:pPr>
              <a:lnSpc>
                <a:spcPct val="90000"/>
              </a:lnSpc>
            </a:pPr>
            <a:r>
              <a:rPr lang="en-US" altLang="en-US" sz="3200"/>
              <a:t>Breadth-first</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lnSpc>
                <a:spcPct val="90000"/>
              </a:lnSpc>
              <a:buNone/>
            </a:pPr>
            <a:endParaRPr lang="en-US" altLang="en-US" sz="200" i="1"/>
          </a:p>
          <a:p>
            <a:pPr>
              <a:lnSpc>
                <a:spcPct val="90000"/>
              </a:lnSpc>
            </a:pPr>
            <a:r>
              <a:rPr lang="en-US" altLang="en-US" sz="3200"/>
              <a:t>Depth-first	</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lnSpc>
                <a:spcPct val="90000"/>
              </a:lnSpc>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lnSpc>
                <a:spcPct val="90000"/>
              </a:lnSpc>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62109603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61</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685800" y="1295400"/>
            <a:ext cx="7772400" cy="4808538"/>
          </a:xfrm>
        </p:spPr>
        <p:txBody>
          <a:bodyPr/>
          <a:lstStyle/>
          <a:p>
            <a:pPr>
              <a:lnSpc>
                <a:spcPct val="90000"/>
              </a:lnSpc>
            </a:pPr>
            <a:r>
              <a:rPr lang="en-US" sz="2800"/>
              <a:t>Depth-First search </a:t>
            </a:r>
            <a:r>
              <a:rPr lang="en-US" sz="2800" i="1">
                <a:solidFill>
                  <a:srgbClr val="C00000"/>
                </a:solidFill>
              </a:rPr>
              <a:t>but with depth limit </a:t>
            </a:r>
            <a:r>
              <a:rPr lang="en-US" sz="2800" i="1">
                <a:solidFill>
                  <a:srgbClr val="C00000"/>
                </a:solidFill>
                <a:latin typeface="Monotype Corsiva" pitchFamily="66" charset="0"/>
              </a:rPr>
              <a:t>l</a:t>
            </a:r>
            <a:r>
              <a:rPr lang="en-US" sz="2800" i="1">
                <a:solidFill>
                  <a:srgbClr val="C00000"/>
                </a:solidFill>
              </a:rPr>
              <a:t>.</a:t>
            </a:r>
          </a:p>
          <a:p>
            <a:pPr lvl="1">
              <a:lnSpc>
                <a:spcPct val="90000"/>
              </a:lnSpc>
            </a:pPr>
            <a:r>
              <a:rPr lang="en-US" sz="2500"/>
              <a:t>i.e. nodes at depth </a:t>
            </a:r>
            <a:r>
              <a:rPr lang="en-US" sz="2500" i="1">
                <a:latin typeface="Monotype Corsiva" pitchFamily="66" charset="0"/>
              </a:rPr>
              <a:t>l  </a:t>
            </a:r>
            <a:r>
              <a:rPr lang="en-US" sz="2500" i="1">
                <a:solidFill>
                  <a:srgbClr val="C00000"/>
                </a:solidFill>
              </a:rPr>
              <a:t>have no successors.</a:t>
            </a:r>
          </a:p>
          <a:p>
            <a:pPr lvl="1">
              <a:lnSpc>
                <a:spcPct val="90000"/>
              </a:lnSpc>
            </a:pPr>
            <a:r>
              <a:rPr lang="en-US" sz="2500"/>
              <a:t>No infinite-path problem!</a:t>
            </a:r>
          </a:p>
          <a:p>
            <a:pPr>
              <a:lnSpc>
                <a:spcPct val="90000"/>
              </a:lnSpc>
            </a:pPr>
            <a:endParaRPr lang="en-US" sz="2800"/>
          </a:p>
          <a:p>
            <a:pPr>
              <a:lnSpc>
                <a:spcPct val="90000"/>
              </a:lnSpc>
            </a:pPr>
            <a:r>
              <a:rPr lang="en-US" sz="2800"/>
              <a:t>If </a:t>
            </a:r>
            <a:r>
              <a:rPr lang="en-US" sz="2800" i="1">
                <a:latin typeface="Monotype Corsiva" pitchFamily="66" charset="0"/>
              </a:rPr>
              <a:t>l</a:t>
            </a:r>
            <a:r>
              <a:rPr lang="en-US" sz="2800" i="1"/>
              <a:t> = d</a:t>
            </a:r>
            <a:r>
              <a:rPr lang="en-US" sz="2800"/>
              <a:t> (by luck!), then optimal</a:t>
            </a:r>
          </a:p>
          <a:p>
            <a:pPr lvl="1">
              <a:lnSpc>
                <a:spcPct val="90000"/>
              </a:lnSpc>
            </a:pPr>
            <a:r>
              <a:rPr lang="en-US" sz="2400"/>
              <a:t>But:</a:t>
            </a:r>
          </a:p>
          <a:p>
            <a:pPr lvl="2">
              <a:lnSpc>
                <a:spcPct val="90000"/>
              </a:lnSpc>
            </a:pPr>
            <a:r>
              <a:rPr lang="en-US" sz="2400" b="1"/>
              <a:t>If </a:t>
            </a:r>
            <a:r>
              <a:rPr lang="en-US" sz="2400" b="1" i="1">
                <a:latin typeface="Monotype Corsiva" pitchFamily="66" charset="0"/>
              </a:rPr>
              <a:t>l </a:t>
            </a:r>
            <a:r>
              <a:rPr lang="en-US" sz="2400" b="1" i="1"/>
              <a:t>&lt; d</a:t>
            </a:r>
            <a:r>
              <a:rPr lang="en-US" sz="2400" b="1"/>
              <a:t> then incomplete </a:t>
            </a:r>
            <a:r>
              <a:rPr lang="en-US" sz="2800" b="1">
                <a:solidFill>
                  <a:srgbClr val="C00000"/>
                </a:solidFill>
                <a:sym typeface="Wingdings" panose="05000000000000000000" pitchFamily="2" charset="2"/>
              </a:rPr>
              <a:t></a:t>
            </a:r>
            <a:endParaRPr lang="en-US" sz="2400" b="1">
              <a:solidFill>
                <a:srgbClr val="C00000"/>
              </a:solidFill>
            </a:endParaRPr>
          </a:p>
          <a:p>
            <a:pPr lvl="2">
              <a:lnSpc>
                <a:spcPct val="90000"/>
              </a:lnSpc>
            </a:pPr>
            <a:r>
              <a:rPr lang="en-US" sz="2400" b="1"/>
              <a:t>If </a:t>
            </a:r>
            <a:r>
              <a:rPr lang="en-US" sz="2400" b="1" i="1">
                <a:latin typeface="Monotype Corsiva" pitchFamily="66" charset="0"/>
              </a:rPr>
              <a:t>l</a:t>
            </a:r>
            <a:r>
              <a:rPr lang="en-US" sz="2400" b="1" i="1"/>
              <a:t> &gt; d</a:t>
            </a:r>
            <a:r>
              <a:rPr lang="en-US" sz="2400" b="1"/>
              <a:t> then not optimal </a:t>
            </a:r>
            <a:r>
              <a:rPr lang="en-US" sz="2800" b="1">
                <a:solidFill>
                  <a:srgbClr val="C00000"/>
                </a:solidFill>
                <a:sym typeface="Wingdings" panose="05000000000000000000" pitchFamily="2" charset="2"/>
              </a:rPr>
              <a:t></a:t>
            </a:r>
            <a:endParaRPr lang="en-US" sz="2800" b="1">
              <a:solidFill>
                <a:srgbClr val="C00000"/>
              </a:solidFill>
            </a:endParaRPr>
          </a:p>
          <a:p>
            <a:pPr lvl="1">
              <a:lnSpc>
                <a:spcPct val="90000"/>
              </a:lnSpc>
            </a:pPr>
            <a:endParaRPr lang="en-US" sz="2400"/>
          </a:p>
          <a:p>
            <a:pPr>
              <a:lnSpc>
                <a:spcPct val="90000"/>
              </a:lnSpc>
            </a:pPr>
            <a:r>
              <a:rPr lang="en-US" sz="2800"/>
              <a:t>Time complexity:</a:t>
            </a:r>
          </a:p>
          <a:p>
            <a:pPr>
              <a:lnSpc>
                <a:spcPct val="90000"/>
              </a:lnSpc>
            </a:pPr>
            <a:r>
              <a:rPr lang="en-US" sz="2800"/>
              <a:t>Space complexity: </a:t>
            </a:r>
            <a:r>
              <a:rPr lang="en-US" sz="2800">
                <a:sym typeface="Wingdings" panose="05000000000000000000" pitchFamily="2" charset="2"/>
              </a:rPr>
              <a:t>          </a:t>
            </a:r>
            <a:r>
              <a:rPr lang="en-US" sz="2800">
                <a:solidFill>
                  <a:schemeClr val="accent1">
                    <a:lumMod val="75000"/>
                  </a:schemeClr>
                </a:solidFill>
                <a:sym typeface="Wingdings" panose="05000000000000000000" pitchFamily="2" charset="2"/>
              </a:rPr>
              <a:t></a:t>
            </a:r>
            <a:endParaRPr lang="en-US" sz="2800">
              <a:solidFill>
                <a:schemeClr val="accent1">
                  <a:lumMod val="75000"/>
                </a:schemeClr>
              </a:solidFill>
            </a:endParaRPr>
          </a:p>
        </p:txBody>
      </p:sp>
      <p:graphicFrame>
        <p:nvGraphicFramePr>
          <p:cNvPr id="69640" name="Object 4"/>
          <p:cNvGraphicFramePr>
            <a:graphicFrameLocks noChangeAspect="1"/>
          </p:cNvGraphicFramePr>
          <p:nvPr>
            <p:extLst/>
          </p:nvPr>
        </p:nvGraphicFramePr>
        <p:xfrm>
          <a:off x="4327525" y="5253831"/>
          <a:ext cx="946150" cy="568325"/>
        </p:xfrm>
        <a:graphic>
          <a:graphicData uri="http://schemas.openxmlformats.org/presentationml/2006/ole">
            <mc:AlternateContent xmlns:mc="http://schemas.openxmlformats.org/markup-compatibility/2006">
              <mc:Choice xmlns:v="urn:schemas-microsoft-com:vml" Requires="v">
                <p:oleObj spid="_x0000_s1431" name="Equation" r:id="rId4" imgW="380880" imgH="228600" progId="Equation.DSMT4">
                  <p:embed/>
                </p:oleObj>
              </mc:Choice>
              <mc:Fallback>
                <p:oleObj name="Equation" r:id="rId4" imgW="380880" imgH="228600" progId="Equation.DSMT4">
                  <p:embed/>
                  <p:pic>
                    <p:nvPicPr>
                      <p:cNvPr id="0" name=""/>
                      <p:cNvPicPr>
                        <a:picLocks noChangeAspect="1" noChangeArrowheads="1"/>
                      </p:cNvPicPr>
                      <p:nvPr/>
                    </p:nvPicPr>
                    <p:blipFill>
                      <a:blip r:embed="rId5"/>
                      <a:srcRect/>
                      <a:stretch>
                        <a:fillRect/>
                      </a:stretch>
                    </p:blipFill>
                    <p:spPr bwMode="auto">
                      <a:xfrm>
                        <a:off x="4327525" y="5253831"/>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extLst/>
          </p:nvPr>
        </p:nvGraphicFramePr>
        <p:xfrm>
          <a:off x="4327525" y="5766594"/>
          <a:ext cx="882650" cy="409575"/>
        </p:xfrm>
        <a:graphic>
          <a:graphicData uri="http://schemas.openxmlformats.org/presentationml/2006/ole">
            <mc:AlternateContent xmlns:mc="http://schemas.openxmlformats.org/markup-compatibility/2006">
              <mc:Choice xmlns:v="urn:schemas-microsoft-com:vml" Requires="v">
                <p:oleObj spid="_x0000_s1432" name="Equation" r:id="rId6" imgW="355600" imgH="165100" progId="Equation.3">
                  <p:embed/>
                </p:oleObj>
              </mc:Choice>
              <mc:Fallback>
                <p:oleObj name="Equation" r:id="rId6" imgW="355600" imgH="165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7525" y="5766594"/>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61</a:t>
            </a:fld>
            <a:endParaRPr lang="en-US" altLang="en-US"/>
          </a:p>
        </p:txBody>
      </p:sp>
    </p:spTree>
    <p:extLst>
      <p:ext uri="{BB962C8B-B14F-4D97-AF65-F5344CB8AC3E}">
        <p14:creationId xmlns:p14="http://schemas.microsoft.com/office/powerpoint/2010/main" val="136225135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06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4F2EFB00-B4CB-4BAB-926C-48E1AAC01ADE}" type="slidenum">
              <a:rPr lang="en-US" altLang="en-US" sz="1400"/>
              <a:pPr/>
              <a:t>62</a:t>
            </a:fld>
            <a:endParaRPr lang="en-US" altLang="en-US" sz="1400"/>
          </a:p>
        </p:txBody>
      </p:sp>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685800" y="1295400"/>
            <a:ext cx="8247063" cy="4572000"/>
          </a:xfrm>
        </p:spPr>
        <p:txBody>
          <a:bodyPr/>
          <a:lstStyle/>
          <a:p>
            <a:pPr>
              <a:lnSpc>
                <a:spcPct val="110000"/>
              </a:lnSpc>
            </a:pPr>
            <a:r>
              <a:rPr lang="en-US" sz="2800"/>
              <a:t>A general strategy to find best depth limit </a:t>
            </a:r>
            <a:r>
              <a:rPr lang="en-US" sz="2800" i="1">
                <a:latin typeface="Times New Roman" panose="02020603050405020304" pitchFamily="18" charset="0"/>
                <a:cs typeface="Times New Roman" panose="02020603050405020304" pitchFamily="18" charset="0"/>
              </a:rPr>
              <a:t>l</a:t>
            </a:r>
            <a:r>
              <a:rPr lang="en-US" sz="2800"/>
              <a:t>.</a:t>
            </a:r>
          </a:p>
          <a:p>
            <a:pPr lvl="1">
              <a:lnSpc>
                <a:spcPct val="110000"/>
              </a:lnSpc>
            </a:pPr>
            <a:r>
              <a:rPr lang="en-US" sz="2400" b="1"/>
              <a:t>Key idea: use </a:t>
            </a:r>
            <a:r>
              <a:rPr lang="en-US" sz="2400" b="1" i="1"/>
              <a:t>Depth-limited search </a:t>
            </a:r>
            <a:r>
              <a:rPr lang="en-US" sz="2400" b="1"/>
              <a:t>as subroutine, with increasing </a:t>
            </a:r>
            <a:r>
              <a:rPr lang="en-US" sz="2800" b="1" i="1">
                <a:latin typeface="Times New Roman" panose="02020603050405020304" pitchFamily="18" charset="0"/>
                <a:ea typeface="+mn-ea"/>
                <a:cs typeface="Times New Roman" panose="02020603050405020304" pitchFamily="18" charset="0"/>
              </a:rPr>
              <a:t>l</a:t>
            </a:r>
            <a:r>
              <a:rPr lang="en-US" sz="2400" b="1"/>
              <a:t>.</a:t>
            </a:r>
          </a:p>
          <a:p>
            <a:pPr lvl="1">
              <a:lnSpc>
                <a:spcPct val="110000"/>
              </a:lnSpc>
            </a:pPr>
            <a:endParaRPr lang="en-US" sz="1100" b="1"/>
          </a:p>
          <a:p>
            <a:pPr lvl="2">
              <a:buNone/>
            </a:pPr>
            <a:r>
              <a:rPr lang="en-US" altLang="en-US" sz="2000" b="1">
                <a:latin typeface="Courier New" panose="02070309020205020404" pitchFamily="49" charset="0"/>
                <a:cs typeface="Courier New" panose="02070309020205020404" pitchFamily="49" charset="0"/>
              </a:rPr>
              <a:t>For </a:t>
            </a:r>
            <a:r>
              <a:rPr lang="en-US" altLang="en-US" sz="2000" b="1" i="1">
                <a:latin typeface="Times New Roman" panose="02020603050405020304" pitchFamily="18" charset="0"/>
                <a:cs typeface="Times New Roman" panose="02020603050405020304" pitchFamily="18" charset="0"/>
              </a:rPr>
              <a:t>l</a:t>
            </a:r>
            <a:r>
              <a:rPr lang="en-US" altLang="en-US" sz="2000" b="1">
                <a:latin typeface="Courier New" panose="02070309020205020404" pitchFamily="49" charset="0"/>
                <a:cs typeface="Courier New" panose="02070309020205020404" pitchFamily="49" charset="0"/>
              </a:rPr>
              <a:t> = 0 to </a:t>
            </a:r>
            <a:r>
              <a:rPr lang="en-US" altLang="en-US" sz="2000" b="1">
                <a:latin typeface="Courier New" panose="02070309020205020404" pitchFamily="49" charset="0"/>
                <a:cs typeface="Courier New" panose="02070309020205020404" pitchFamily="49" charset="0"/>
                <a:sym typeface="Symbol" pitchFamily="18" charset="2"/>
              </a:rPr>
              <a:t> do</a:t>
            </a:r>
          </a:p>
          <a:p>
            <a:pPr lvl="2">
              <a:buNone/>
            </a:pPr>
            <a:r>
              <a:rPr lang="en-US" altLang="en-US" sz="2000" b="1">
                <a:latin typeface="Courier New" panose="02070309020205020404" pitchFamily="49" charset="0"/>
                <a:cs typeface="Courier New" panose="02070309020205020404" pitchFamily="49" charset="0"/>
                <a:sym typeface="Symbol" pitchFamily="18" charset="2"/>
              </a:rPr>
              <a:t>		</a:t>
            </a:r>
            <a:r>
              <a:rPr lang="en-US" altLang="en-US" sz="2000" b="1" i="1">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sz="2000" b="1" i="1">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sz="2000" b="1">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sz="2000" b="1">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a:p>
          <a:p>
            <a:pPr lvl="1">
              <a:lnSpc>
                <a:spcPct val="110000"/>
              </a:lnSpc>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p>
          <a:p>
            <a:pPr lvl="2">
              <a:buNone/>
            </a:pPr>
            <a:endParaRPr lang="en-US" altLang="en-US" sz="1200" i="1">
              <a:sym typeface="Symbol" pitchFamily="18" charset="2"/>
            </a:endParaRPr>
          </a:p>
          <a:p>
            <a:pPr algn="ctr">
              <a:buNone/>
            </a:pPr>
            <a:r>
              <a:rPr lang="en-US" altLang="en-US">
                <a:sym typeface="Symbol" pitchFamily="18" charset="2"/>
              </a:rPr>
              <a:t>	</a:t>
            </a:r>
            <a:r>
              <a:rPr lang="en-US" altLang="en-US" i="1">
                <a:solidFill>
                  <a:srgbClr val="C00000"/>
                </a:solidFill>
                <a:sym typeface="Symbol" pitchFamily="18" charset="2"/>
              </a:rPr>
              <a:t>Could this possibly be efficient?</a:t>
            </a:r>
            <a:endParaRPr lang="en-US" altLang="en-US" i="1">
              <a:solidFill>
                <a:srgbClr val="C00000"/>
              </a:solidFill>
            </a:endParaRPr>
          </a:p>
          <a:p>
            <a:pPr lvl="1">
              <a:lnSpc>
                <a:spcPct val="110000"/>
              </a:lnSpc>
            </a:pPr>
            <a:endParaRPr lang="en-US" sz="2400" b="1"/>
          </a:p>
          <a:p>
            <a:pPr lvl="1">
              <a:lnSpc>
                <a:spcPct val="110000"/>
              </a:lnSpc>
            </a:pPr>
            <a:endParaRPr lang="en-US" sz="2400" b="1"/>
          </a:p>
          <a:p>
            <a:pPr lvl="1">
              <a:lnSpc>
                <a:spcPct val="110000"/>
              </a:lnSpc>
            </a:pPr>
            <a:r>
              <a:rPr lang="en-US" sz="2400" b="1"/>
              <a: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62</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43105877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Nodes</a:t>
            </a:r>
            <a:r>
              <a:rPr lang="en-US" baseline="0"/>
              <a:t> constructed at each </a:t>
            </a:r>
            <a:r>
              <a:rPr lang="en-US"/>
              <a:t>deepening</a:t>
            </a:r>
          </a:p>
        </p:txBody>
      </p:sp>
      <p:sp>
        <p:nvSpPr>
          <p:cNvPr id="3" name="Content Placeholder 2"/>
          <p:cNvSpPr>
            <a:spLocks noGrp="1"/>
          </p:cNvSpPr>
          <p:nvPr>
            <p:ph idx="1"/>
          </p:nvPr>
        </p:nvSpPr>
        <p:spPr>
          <a:xfrm>
            <a:off x="685800" y="1318404"/>
            <a:ext cx="7772400" cy="4572000"/>
          </a:xfrm>
        </p:spPr>
        <p:txBody>
          <a:bodyPr/>
          <a:lstStyle/>
          <a:p>
            <a:r>
              <a:rPr lang="en-US"/>
              <a:t>Depth 0: 0  (Given the node, doesn’t </a:t>
            </a:r>
            <a:r>
              <a:rPr lang="en-US" i="1"/>
              <a:t>construct</a:t>
            </a:r>
            <a:r>
              <a:rPr lang="en-US"/>
              <a:t> it.)</a:t>
            </a:r>
          </a:p>
          <a:p>
            <a:endParaRPr lang="en-US"/>
          </a:p>
          <a:p>
            <a:endParaRPr lang="en-US"/>
          </a:p>
          <a:p>
            <a:r>
              <a:rPr lang="en-US"/>
              <a:t>Depth 1: b</a:t>
            </a:r>
            <a:r>
              <a:rPr lang="en-US" baseline="30000"/>
              <a:t>1</a:t>
            </a:r>
            <a:r>
              <a:rPr lang="en-US"/>
              <a:t> nodes</a:t>
            </a:r>
          </a:p>
          <a:p>
            <a:endParaRPr lang="en-US"/>
          </a:p>
          <a:p>
            <a:r>
              <a:rPr lang="en-US"/>
              <a:t>Depth 2: b nodes + b</a:t>
            </a:r>
            <a:r>
              <a:rPr lang="en-US" baseline="30000"/>
              <a:t>2</a:t>
            </a:r>
            <a:r>
              <a:rPr lang="en-US"/>
              <a:t> nodes</a:t>
            </a:r>
          </a:p>
          <a:p>
            <a:endParaRPr lang="en-US"/>
          </a:p>
          <a:p>
            <a:pPr>
              <a:defRPr/>
            </a:pPr>
            <a:r>
              <a:rPr lang="en-US"/>
              <a:t>Depth 3: b nodes + b</a:t>
            </a:r>
            <a:r>
              <a:rPr lang="en-US" baseline="30000"/>
              <a:t>2</a:t>
            </a:r>
            <a:r>
              <a:rPr lang="en-US"/>
              <a:t> nodes + b</a:t>
            </a:r>
            <a:r>
              <a:rPr lang="en-US" baseline="30000"/>
              <a:t>3</a:t>
            </a:r>
            <a:r>
              <a:rPr lang="en-US"/>
              <a:t> nodes</a:t>
            </a:r>
          </a:p>
          <a:p>
            <a:pPr>
              <a:defRPr/>
            </a:pPr>
            <a:r>
              <a:rPr lang="en-US"/>
              <a:t>…</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5822384" y="178086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5473950" y="2252174"/>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5531582" y="3241698"/>
            <a:ext cx="1294645" cy="1201809"/>
          </a:xfrm>
          <a:prstGeom prst="rect">
            <a:avLst/>
          </a:prstGeom>
        </p:spPr>
      </p:pic>
      <p:sp>
        <p:nvSpPr>
          <p:cNvPr id="7" name="Date Placeholder 6"/>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63</a:t>
            </a:fld>
            <a:endParaRPr lang="en-US" altLang="en-US"/>
          </a:p>
        </p:txBody>
      </p:sp>
    </p:spTree>
    <p:extLst>
      <p:ext uri="{BB962C8B-B14F-4D97-AF65-F5344CB8AC3E}">
        <p14:creationId xmlns:p14="http://schemas.microsoft.com/office/powerpoint/2010/main" val="306488267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66313" y="632604"/>
            <a:ext cx="7772400" cy="457200"/>
          </a:xfrm>
        </p:spPr>
        <p:txBody>
          <a:bodyPr/>
          <a:lstStyle/>
          <a:p>
            <a:r>
              <a:rPr lang="en-US"/>
              <a:t>Total</a:t>
            </a:r>
            <a:r>
              <a:rPr lang="en-US" baseline="0"/>
              <a:t> nodes constructed:</a:t>
            </a:r>
            <a:endParaRPr lang="en-US"/>
          </a:p>
        </p:txBody>
      </p:sp>
      <p:sp>
        <p:nvSpPr>
          <p:cNvPr id="3" name="Content Placeholder 2"/>
          <p:cNvSpPr>
            <a:spLocks noGrp="1"/>
          </p:cNvSpPr>
          <p:nvPr>
            <p:ph idx="1"/>
          </p:nvPr>
        </p:nvSpPr>
        <p:spPr>
          <a:xfrm>
            <a:off x="685799" y="1318403"/>
            <a:ext cx="8332365" cy="4909401"/>
          </a:xfrm>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Depth 3: b nodes + b</a:t>
            </a:r>
            <a:r>
              <a:rPr lang="en-US" baseline="30000"/>
              <a:t>2</a:t>
            </a:r>
            <a:r>
              <a:rPr lang="en-US" baseline="0"/>
              <a:t> nodes + b</a:t>
            </a:r>
            <a:r>
              <a:rPr lang="en-US" baseline="30000"/>
              <a:t>3</a:t>
            </a:r>
            <a:r>
              <a:rPr lang="en-US" baseline="0"/>
              <a:t> nodes</a:t>
            </a:r>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r>
              <a:rPr lang="en-US" baseline="0"/>
              <a:t>…</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endParaRPr lang="en-US" baseline="0"/>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Suppose the first  solution is the last node at depth 3:</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baseline="0"/>
              <a:t>Total nodes constructed:</a:t>
            </a:r>
          </a:p>
          <a:p>
            <a:pPr marL="0" marR="0" indent="0" algn="l" defTabSz="914400" rtl="0" eaLnBrk="0" fontAlgn="base" latinLnBrk="0" hangingPunct="0">
              <a:lnSpc>
                <a:spcPct val="100000"/>
              </a:lnSpc>
              <a:spcBef>
                <a:spcPct val="20000"/>
              </a:spcBef>
              <a:spcAft>
                <a:spcPct val="0"/>
              </a:spcAft>
              <a:buClr>
                <a:srgbClr val="000099"/>
              </a:buClr>
              <a:buSzPct val="100000"/>
              <a:buFontTx/>
              <a:buNone/>
              <a:tabLst/>
              <a:defRPr/>
            </a:pPr>
            <a:r>
              <a:rPr lang="en-US" sz="2800" i="1" baseline="0">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marR="0" indent="-342900" algn="l" defTabSz="914400" rtl="0" eaLnBrk="0" fontAlgn="base" latinLnBrk="0" hangingPunct="0">
              <a:lnSpc>
                <a:spcPct val="100000"/>
              </a:lnSpc>
              <a:spcBef>
                <a:spcPct val="20000"/>
              </a:spcBef>
              <a:spcAft>
                <a:spcPct val="0"/>
              </a:spcAft>
              <a:buClr>
                <a:srgbClr val="000099"/>
              </a:buClr>
              <a:buSzPct val="100000"/>
              <a:buFont typeface="Symbol" pitchFamily="18" charset="2"/>
              <a:buChar char="·"/>
              <a:tabLst/>
              <a:defRPr/>
            </a:pPr>
            <a:endParaRPr lang="en-US" baseline="0"/>
          </a:p>
          <a:p>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64</a:t>
            </a:fld>
            <a:endParaRPr lang="en-US" altLang="en-US"/>
          </a:p>
        </p:txBody>
      </p:sp>
    </p:spTree>
    <p:extLst>
      <p:ext uri="{BB962C8B-B14F-4D97-AF65-F5344CB8AC3E}">
        <p14:creationId xmlns:p14="http://schemas.microsoft.com/office/powerpoint/2010/main" val="147966121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65</a:t>
            </a:fld>
            <a:endParaRPr lang="en-US" altLang="en-US" sz="1400"/>
          </a:p>
        </p:txBody>
      </p:sp>
      <p:sp>
        <p:nvSpPr>
          <p:cNvPr id="77830" name="Rectangle 2"/>
          <p:cNvSpPr>
            <a:spLocks noGrp="1" noChangeArrowheads="1"/>
          </p:cNvSpPr>
          <p:nvPr>
            <p:ph type="title"/>
          </p:nvPr>
        </p:nvSpPr>
        <p:spPr>
          <a:xfrm>
            <a:off x="685800" y="609600"/>
            <a:ext cx="8296275" cy="457200"/>
          </a:xfrm>
        </p:spPr>
        <p:txBody>
          <a:bodyPr/>
          <a:lstStyle/>
          <a:p>
            <a:r>
              <a:rPr lang="en-US"/>
              <a:t>ID search, Evaluation II: Time Complexity</a:t>
            </a:r>
          </a:p>
        </p:txBody>
      </p:sp>
      <p:sp>
        <p:nvSpPr>
          <p:cNvPr id="77831" name="Rectangle 3"/>
          <p:cNvSpPr>
            <a:spLocks noGrp="1" noChangeArrowheads="1"/>
          </p:cNvSpPr>
          <p:nvPr>
            <p:ph type="body" idx="1"/>
          </p:nvPr>
        </p:nvSpPr>
        <p:spPr>
          <a:xfrm>
            <a:off x="543208" y="1295400"/>
            <a:ext cx="8295992" cy="4572000"/>
          </a:xfrm>
        </p:spPr>
        <p:txBody>
          <a:bodyPr/>
          <a:lstStyle/>
          <a:p>
            <a:pPr marL="342900" indent="-342900">
              <a:buFont typeface="Arial" charset="0"/>
              <a:buChar char="•"/>
              <a:tabLst>
                <a:tab pos="2062163" algn="l"/>
              </a:tabLst>
            </a:pPr>
            <a:r>
              <a:rPr lang="en-US" altLang="en-US" sz="2000">
                <a:sym typeface="Symbol" pitchFamily="18" charset="2"/>
              </a:rPr>
              <a:t>More</a:t>
            </a:r>
            <a:r>
              <a:rPr lang="en-US" altLang="en-US" sz="2000" baseline="0">
                <a:sym typeface="Symbol" pitchFamily="18" charset="2"/>
              </a:rPr>
              <a:t> generally,</a:t>
            </a:r>
            <a:r>
              <a:rPr lang="en-US" altLang="en-US" sz="2000">
                <a:sym typeface="Symbol" pitchFamily="18" charset="2"/>
              </a:rPr>
              <a:t>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sz="2000"/>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FontTx/>
              <a:buNone/>
              <a:tabLst>
                <a:tab pos="2062163" algn="l"/>
              </a:tabLst>
            </a:pPr>
            <a:endParaRPr 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65</a:t>
            </a:fld>
            <a:endParaRPr lang="en-US" altLang="en-US"/>
          </a:p>
        </p:txBody>
      </p:sp>
    </p:spTree>
    <p:extLst>
      <p:ext uri="{BB962C8B-B14F-4D97-AF65-F5344CB8AC3E}">
        <p14:creationId xmlns:p14="http://schemas.microsoft.com/office/powerpoint/2010/main" val="110561561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2" name="Date Placeholder 3"/>
          <p:cNvSpPr txBox="1">
            <a:spLocks noGrp="1"/>
          </p:cNvSpPr>
          <p:nvPr/>
        </p:nvSpPr>
        <p:spPr bwMode="auto">
          <a:xfrm>
            <a:off x="685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8853"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CEED9AD-A03F-4E74-8583-62BD78ED7BCB}" type="slidenum">
              <a:rPr lang="en-US" altLang="en-US" sz="1400"/>
              <a:pPr/>
              <a:t>66</a:t>
            </a:fld>
            <a:endParaRPr lang="en-US" altLang="en-US" sz="1400"/>
          </a:p>
        </p:txBody>
      </p:sp>
      <p:sp>
        <p:nvSpPr>
          <p:cNvPr id="78854" name="Rectangle 2"/>
          <p:cNvSpPr>
            <a:spLocks noGrp="1" noChangeArrowheads="1"/>
          </p:cNvSpPr>
          <p:nvPr>
            <p:ph type="title"/>
          </p:nvPr>
        </p:nvSpPr>
        <p:spPr/>
        <p:txBody>
          <a:bodyPr/>
          <a:lstStyle/>
          <a:p>
            <a:r>
              <a:rPr lang="en-US"/>
              <a:t>ID search, Evaluation III</a:t>
            </a:r>
          </a:p>
        </p:txBody>
      </p:sp>
      <p:sp>
        <p:nvSpPr>
          <p:cNvPr id="78855" name="Rectangle 3"/>
          <p:cNvSpPr>
            <a:spLocks noGrp="1" noChangeArrowheads="1"/>
          </p:cNvSpPr>
          <p:nvPr>
            <p:ph type="body" idx="1"/>
          </p:nvPr>
        </p:nvSpPr>
        <p:spPr/>
        <p:txBody>
          <a:bodyPr/>
          <a:lstStyle/>
          <a:p>
            <a:pPr>
              <a:lnSpc>
                <a:spcPct val="90000"/>
              </a:lnSpc>
            </a:pPr>
            <a:r>
              <a:rPr lang="en-US" sz="2800"/>
              <a:t>Complete: YES (no infinite paths)</a:t>
            </a:r>
            <a:r>
              <a:rPr lang="en-US" sz="2800">
                <a:sym typeface="Wingdings" panose="05000000000000000000" pitchFamily="2" charset="2"/>
              </a:rPr>
              <a:t> 	</a:t>
            </a:r>
            <a:r>
              <a:rPr lang="en-US" sz="3200">
                <a:solidFill>
                  <a:schemeClr val="accent1">
                    <a:lumMod val="75000"/>
                  </a:schemeClr>
                </a:solidFill>
                <a:sym typeface="Wingdings" panose="05000000000000000000" pitchFamily="2" charset="2"/>
              </a:rPr>
              <a:t></a:t>
            </a:r>
            <a:endParaRPr lang="en-US" sz="3200"/>
          </a:p>
          <a:p>
            <a:pPr lvl="1">
              <a:lnSpc>
                <a:spcPct val="90000"/>
              </a:lnSpc>
            </a:pPr>
            <a:endParaRPr lang="en-US" sz="2400"/>
          </a:p>
          <a:p>
            <a:pPr>
              <a:lnSpc>
                <a:spcPct val="90000"/>
              </a:lnSpc>
            </a:pPr>
            <a:r>
              <a:rPr lang="en-US" sz="2800"/>
              <a:t>Time complexity</a:t>
            </a:r>
            <a:r>
              <a:rPr lang="en-US" sz="2500"/>
              <a:t>:</a:t>
            </a:r>
          </a:p>
          <a:p>
            <a:pPr>
              <a:lnSpc>
                <a:spcPct val="90000"/>
              </a:lnSpc>
            </a:pPr>
            <a:endParaRPr lang="en-US" sz="2500"/>
          </a:p>
          <a:p>
            <a:pPr>
              <a:lnSpc>
                <a:spcPct val="90000"/>
              </a:lnSpc>
            </a:pPr>
            <a:r>
              <a:rPr lang="en-US" sz="2800">
                <a:solidFill>
                  <a:srgbClr val="C00000"/>
                </a:solidFill>
              </a:rPr>
              <a:t>Space complexity: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2800"/>
          </a:p>
          <a:p>
            <a:pPr>
              <a:lnSpc>
                <a:spcPct val="90000"/>
              </a:lnSpc>
            </a:pPr>
            <a:r>
              <a:rPr lang="en-US" sz="2800"/>
              <a:t>Optimal: </a:t>
            </a:r>
            <a:r>
              <a:rPr lang="en-US" sz="2900"/>
              <a:t>YES if step cost is 1.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3200">
              <a:solidFill>
                <a:schemeClr val="accent1">
                  <a:lumMod val="75000"/>
                </a:schemeClr>
              </a:solidFill>
            </a:endParaRPr>
          </a:p>
          <a:p>
            <a:pPr>
              <a:lnSpc>
                <a:spcPct val="90000"/>
              </a:lnSpc>
            </a:pPr>
            <a:endParaRPr lang="en-US" sz="2900"/>
          </a:p>
          <a:p>
            <a:pPr>
              <a:lnSpc>
                <a:spcPct val="90000"/>
              </a:lnSpc>
            </a:pPr>
            <a:endParaRPr lang="en-US" sz="4000"/>
          </a:p>
          <a:p>
            <a:pPr lvl="1">
              <a:lnSpc>
                <a:spcPct val="90000"/>
              </a:lnSpc>
              <a:buFontTx/>
              <a:buNone/>
            </a:pPr>
            <a:endParaRPr lang="en-US" sz="2800"/>
          </a:p>
          <a:p>
            <a:pPr lvl="1">
              <a:lnSpc>
                <a:spcPct val="90000"/>
              </a:lnSpc>
              <a:buFontTx/>
              <a:buNone/>
            </a:pPr>
            <a:endParaRPr lang="en-US" sz="2800"/>
          </a:p>
        </p:txBody>
      </p:sp>
      <p:graphicFrame>
        <p:nvGraphicFramePr>
          <p:cNvPr id="78856" name="Object 4"/>
          <p:cNvGraphicFramePr>
            <a:graphicFrameLocks noChangeAspect="1"/>
          </p:cNvGraphicFramePr>
          <p:nvPr/>
        </p:nvGraphicFramePr>
        <p:xfrm>
          <a:off x="4572000" y="2176463"/>
          <a:ext cx="1133475" cy="549275"/>
        </p:xfrm>
        <a:graphic>
          <a:graphicData uri="http://schemas.openxmlformats.org/presentationml/2006/ole">
            <mc:AlternateContent xmlns:mc="http://schemas.openxmlformats.org/markup-compatibility/2006">
              <mc:Choice xmlns:v="urn:schemas-microsoft-com:vml" Requires="v">
                <p:oleObj spid="_x0000_s2455" name="Equation" r:id="rId4" imgW="393700" imgH="190500" progId="Equation.3">
                  <p:embed/>
                </p:oleObj>
              </mc:Choice>
              <mc:Fallback>
                <p:oleObj name="Equation" r:id="rId4" imgW="3937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176463"/>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extLst/>
          </p:nvPr>
        </p:nvGraphicFramePr>
        <p:xfrm>
          <a:off x="4572000" y="3135407"/>
          <a:ext cx="1274762" cy="601662"/>
        </p:xfrm>
        <a:graphic>
          <a:graphicData uri="http://schemas.openxmlformats.org/presentationml/2006/ole">
            <mc:AlternateContent xmlns:mc="http://schemas.openxmlformats.org/markup-compatibility/2006">
              <mc:Choice xmlns:v="urn:schemas-microsoft-com:vml" Requires="v">
                <p:oleObj spid="_x0000_s2456" name="Equation" r:id="rId6" imgW="431640" imgH="203040" progId="Equation.DSMT4">
                  <p:embed/>
                </p:oleObj>
              </mc:Choice>
              <mc:Fallback>
                <p:oleObj name="Equation" r:id="rId6" imgW="431640" imgH="203040" progId="Equation.DSMT4">
                  <p:embed/>
                  <p:pic>
                    <p:nvPicPr>
                      <p:cNvPr id="0" name=""/>
                      <p:cNvPicPr>
                        <a:picLocks noChangeAspect="1" noChangeArrowheads="1"/>
                      </p:cNvPicPr>
                      <p:nvPr/>
                    </p:nvPicPr>
                    <p:blipFill>
                      <a:blip r:embed="rId7"/>
                      <a:srcRect/>
                      <a:stretch>
                        <a:fillRect/>
                      </a:stretch>
                    </p:blipFill>
                    <p:spPr bwMode="auto">
                      <a:xfrm>
                        <a:off x="4572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66</a:t>
            </a:fld>
            <a:endParaRPr lang="en-US" altLang="en-US"/>
          </a:p>
        </p:txBody>
      </p:sp>
      <p:sp>
        <p:nvSpPr>
          <p:cNvPr id="2" name="Date Placeholder 1"/>
          <p:cNvSpPr>
            <a:spLocks noGrp="1"/>
          </p:cNvSpPr>
          <p:nvPr>
            <p:ph type="dt" sz="half" idx="10"/>
          </p:nvPr>
        </p:nvSpPr>
        <p:spPr/>
        <p:txBody>
          <a:bodyPr/>
          <a:lstStyle/>
          <a:p>
            <a:pPr>
              <a:defRPr/>
            </a:pPr>
            <a:r>
              <a:rPr lang="en-US" dirty="0"/>
              <a:t>CIS 421/521 - Intro to AI - </a:t>
            </a:r>
            <a:r>
              <a:rPr lang="en-US" dirty="0" smtClean="0"/>
              <a:t>Summer 2019</a:t>
            </a:r>
            <a:endParaRPr lang="en-US" altLang="en-US" dirty="0"/>
          </a:p>
        </p:txBody>
      </p:sp>
    </p:spTree>
    <p:extLst>
      <p:ext uri="{BB962C8B-B14F-4D97-AF65-F5344CB8AC3E}">
        <p14:creationId xmlns:p14="http://schemas.microsoft.com/office/powerpoint/2010/main" val="228868722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79876" name="Rectangle 2"/>
          <p:cNvSpPr>
            <a:spLocks noGrp="1" noChangeArrowheads="1"/>
          </p:cNvSpPr>
          <p:nvPr>
            <p:ph type="title"/>
          </p:nvPr>
        </p:nvSpPr>
        <p:spPr/>
        <p:txBody>
          <a:bodyPr/>
          <a:lstStyle/>
          <a:p>
            <a:r>
              <a:rPr lang="en-US"/>
              <a:t>Summary of algorithms</a:t>
            </a:r>
          </a:p>
        </p:txBody>
      </p:sp>
      <p:graphicFrame>
        <p:nvGraphicFramePr>
          <p:cNvPr id="148483" name="Group 3"/>
          <p:cNvGraphicFramePr>
            <a:graphicFrameLocks noGrp="1"/>
          </p:cNvGraphicFramePr>
          <p:nvPr>
            <p:ph type="tbl" idx="1"/>
            <p:extLst/>
          </p:nvPr>
        </p:nvGraphicFramePr>
        <p:xfrm>
          <a:off x="1649413" y="1620838"/>
          <a:ext cx="5461001" cy="3260725"/>
        </p:xfrm>
        <a:graphic>
          <a:graphicData uri="http://schemas.openxmlformats.org/drawingml/2006/table">
            <a:tbl>
              <a:tblPr/>
              <a:tblGrid>
                <a:gridCol w="1236758">
                  <a:extLst>
                    <a:ext uri="{9D8B030D-6E8A-4147-A177-3AD203B41FA5}">
                      <a16:colId xmlns:a16="http://schemas.microsoft.com/office/drawing/2014/main" xmlns="" val="20000"/>
                    </a:ext>
                  </a:extLst>
                </a:gridCol>
                <a:gridCol w="993680">
                  <a:extLst>
                    <a:ext uri="{9D8B030D-6E8A-4147-A177-3AD203B41FA5}">
                      <a16:colId xmlns:a16="http://schemas.microsoft.com/office/drawing/2014/main" xmlns="" val="20001"/>
                    </a:ext>
                  </a:extLst>
                </a:gridCol>
                <a:gridCol w="974725">
                  <a:extLst>
                    <a:ext uri="{9D8B030D-6E8A-4147-A177-3AD203B41FA5}">
                      <a16:colId xmlns:a16="http://schemas.microsoft.com/office/drawing/2014/main" xmlns="" val="20002"/>
                    </a:ext>
                  </a:extLst>
                </a:gridCol>
                <a:gridCol w="1066800">
                  <a:extLst>
                    <a:ext uri="{9D8B030D-6E8A-4147-A177-3AD203B41FA5}">
                      <a16:colId xmlns:a16="http://schemas.microsoft.com/office/drawing/2014/main" xmlns="" val="20003"/>
                    </a:ext>
                  </a:extLst>
                </a:gridCol>
                <a:gridCol w="1189038">
                  <a:extLst>
                    <a:ext uri="{9D8B030D-6E8A-4147-A177-3AD203B41FA5}">
                      <a16:colId xmlns:a16="http://schemas.microsoft.com/office/drawing/2014/main" xmlns=""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xmlns=""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xmlns=""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79910"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67</a:t>
            </a:fld>
            <a:endParaRPr lang="en-US" altLang="en-US"/>
          </a:p>
        </p:txBody>
      </p:sp>
    </p:spTree>
    <p:extLst>
      <p:ext uri="{BB962C8B-B14F-4D97-AF65-F5344CB8AC3E}">
        <p14:creationId xmlns:p14="http://schemas.microsoft.com/office/powerpoint/2010/main" val="261931650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your robot?</a:t>
            </a:r>
            <a:endParaRPr lang="en-US" dirty="0"/>
          </a:p>
        </p:txBody>
      </p:sp>
      <p:sp>
        <p:nvSpPr>
          <p:cNvPr id="3" name="Date Placeholder 2"/>
          <p:cNvSpPr>
            <a:spLocks noGrp="1"/>
          </p:cNvSpPr>
          <p:nvPr>
            <p:ph type="dt" sz="half" idx="10"/>
          </p:nvPr>
        </p:nvSpPr>
        <p:spPr/>
        <p:txBody>
          <a:bodyPr/>
          <a:lstStyle/>
          <a:p>
            <a:pPr>
              <a:defRPr/>
            </a:pPr>
            <a:r>
              <a:rPr lang="en-US" smtClean="0"/>
              <a:t>CIS 421/521 - Intro to AI - Summer 2019</a:t>
            </a:r>
            <a:endParaRPr lang="en-US" altLang="en-US" dirty="0"/>
          </a:p>
        </p:txBody>
      </p:sp>
      <p:sp>
        <p:nvSpPr>
          <p:cNvPr id="4" name="Slide Number Placeholder 3"/>
          <p:cNvSpPr>
            <a:spLocks noGrp="1"/>
          </p:cNvSpPr>
          <p:nvPr>
            <p:ph type="sldNum" sz="quarter" idx="12"/>
          </p:nvPr>
        </p:nvSpPr>
        <p:spPr/>
        <p:txBody>
          <a:bodyPr/>
          <a:lstStyle/>
          <a:p>
            <a:pPr>
              <a:defRPr/>
            </a:pPr>
            <a:fld id="{F50F4939-314A-4964-9175-6198E93078A0}" type="slidenum">
              <a:rPr lang="en-US" altLang="en-US" smtClean="0"/>
              <a:pPr>
                <a:defRPr/>
              </a:pPr>
              <a:t>7</a:t>
            </a:fld>
            <a:endParaRPr lang="en-US" altLang="en-US"/>
          </a:p>
        </p:txBody>
      </p:sp>
      <p:pic>
        <p:nvPicPr>
          <p:cNvPr id="5" name="Picture 4"/>
          <p:cNvPicPr>
            <a:picLocks noChangeAspect="1"/>
          </p:cNvPicPr>
          <p:nvPr/>
        </p:nvPicPr>
        <p:blipFill>
          <a:blip r:embed="rId3"/>
          <a:stretch>
            <a:fillRect/>
          </a:stretch>
        </p:blipFill>
        <p:spPr>
          <a:xfrm>
            <a:off x="914400" y="1349828"/>
            <a:ext cx="3077029" cy="4615543"/>
          </a:xfrm>
          <a:prstGeom prst="rect">
            <a:avLst/>
          </a:prstGeom>
        </p:spPr>
      </p:pic>
      <p:sp>
        <p:nvSpPr>
          <p:cNvPr id="7" name="Rectangle 6"/>
          <p:cNvSpPr/>
          <p:nvPr/>
        </p:nvSpPr>
        <p:spPr>
          <a:xfrm>
            <a:off x="3991429" y="1676400"/>
            <a:ext cx="4458273" cy="461665"/>
          </a:xfrm>
          <a:prstGeom prst="rect">
            <a:avLst/>
          </a:prstGeom>
        </p:spPr>
        <p:txBody>
          <a:bodyPr wrap="none">
            <a:spAutoFit/>
          </a:bodyPr>
          <a:lstStyle/>
          <a:p>
            <a:pPr algn="ctr"/>
            <a:r>
              <a:rPr lang="en-US" b="1" i="1" smtClean="0">
                <a:solidFill>
                  <a:srgbClr val="3333CC"/>
                </a:solidFill>
                <a:latin typeface="Arial" charset="0"/>
              </a:rPr>
              <a:t>What actuators does it have?</a:t>
            </a:r>
            <a:endParaRPr lang="en-US" dirty="0"/>
          </a:p>
        </p:txBody>
      </p:sp>
      <p:sp>
        <p:nvSpPr>
          <p:cNvPr id="8" name="Rectangle 7"/>
          <p:cNvSpPr/>
          <p:nvPr/>
        </p:nvSpPr>
        <p:spPr>
          <a:xfrm>
            <a:off x="4217394" y="3359220"/>
            <a:ext cx="4253087" cy="461665"/>
          </a:xfrm>
          <a:prstGeom prst="rect">
            <a:avLst/>
          </a:prstGeom>
        </p:spPr>
        <p:txBody>
          <a:bodyPr wrap="none">
            <a:spAutoFit/>
          </a:bodyPr>
          <a:lstStyle/>
          <a:p>
            <a:pPr algn="ctr"/>
            <a:r>
              <a:rPr lang="en-US" b="1" i="1" dirty="0" smtClean="0">
                <a:solidFill>
                  <a:srgbClr val="3333CC"/>
                </a:solidFill>
                <a:latin typeface="Arial" charset="0"/>
              </a:rPr>
              <a:t>What sensors does it have?</a:t>
            </a:r>
            <a:endParaRPr lang="en-US" dirty="0"/>
          </a:p>
        </p:txBody>
      </p:sp>
    </p:spTree>
    <p:extLst>
      <p:ext uri="{BB962C8B-B14F-4D97-AF65-F5344CB8AC3E}">
        <p14:creationId xmlns:p14="http://schemas.microsoft.com/office/powerpoint/2010/main" val="6511259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Agents and environments</a:t>
            </a:r>
          </a:p>
        </p:txBody>
      </p:sp>
      <p:sp>
        <p:nvSpPr>
          <p:cNvPr id="24582" name="Rectangle 3"/>
          <p:cNvSpPr>
            <a:spLocks noGrp="1" noChangeArrowheads="1"/>
          </p:cNvSpPr>
          <p:nvPr>
            <p:ph type="body" sz="half" idx="2"/>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pic>
        <p:nvPicPr>
          <p:cNvPr id="24583" name="Picture 4" descr="agent-environm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67000" y="1447800"/>
            <a:ext cx="37338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Text Box 10"/>
          <p:cNvSpPr txBox="1">
            <a:spLocks noChangeArrowheads="1"/>
          </p:cNvSpPr>
          <p:nvPr/>
        </p:nvSpPr>
        <p:spPr bwMode="auto">
          <a:xfrm>
            <a:off x="685800" y="3657600"/>
            <a:ext cx="784860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buFont typeface="Symbol" pitchFamily="18" charset="2"/>
              <a:buChar char="·"/>
            </a:pPr>
            <a:r>
              <a:rPr lang="en-US" b="1" dirty="0" smtClean="0">
                <a:solidFill>
                  <a:srgbClr val="000000"/>
                </a:solidFill>
                <a:latin typeface="Arial" charset="0"/>
              </a:rPr>
              <a:t> An </a:t>
            </a:r>
            <a:r>
              <a:rPr lang="en-US" b="1" dirty="0">
                <a:solidFill>
                  <a:srgbClr val="000000"/>
                </a:solidFill>
                <a:latin typeface="Arial" charset="0"/>
              </a:rPr>
              <a:t>agent is specified by an </a:t>
            </a:r>
            <a:r>
              <a:rPr lang="en-US" b="1" i="1" dirty="0">
                <a:solidFill>
                  <a:srgbClr val="3333CC"/>
                </a:solidFill>
                <a:latin typeface="Arial" charset="0"/>
              </a:rPr>
              <a:t>agent function</a:t>
            </a:r>
            <a:r>
              <a:rPr lang="en-US" i="1" dirty="0">
                <a:solidFill>
                  <a:srgbClr val="000000"/>
                </a:solidFill>
                <a:latin typeface="Arial" charset="0"/>
              </a:rPr>
              <a:t> </a:t>
            </a:r>
            <a:r>
              <a:rPr lang="en-US" i="1" dirty="0" err="1">
                <a:solidFill>
                  <a:srgbClr val="000000"/>
                </a:solidFill>
              </a:rPr>
              <a:t>f:P</a:t>
            </a:r>
            <a:r>
              <a:rPr lang="en-US" i="1" dirty="0">
                <a:solidFill>
                  <a:srgbClr val="000000"/>
                </a:solidFill>
                <a:sym typeface="Symbol"/>
              </a:rPr>
              <a:t> a</a:t>
            </a:r>
            <a:r>
              <a:rPr lang="en-US" b="1" dirty="0">
                <a:solidFill>
                  <a:srgbClr val="000000"/>
                </a:solidFill>
                <a:latin typeface="Arial" charset="0"/>
              </a:rPr>
              <a:t>  that maps a sequence of percept vectors </a:t>
            </a:r>
            <a:r>
              <a:rPr lang="en-US" i="1" dirty="0">
                <a:solidFill>
                  <a:srgbClr val="000000"/>
                </a:solidFill>
              </a:rPr>
              <a:t>P</a:t>
            </a:r>
            <a:r>
              <a:rPr lang="en-US" b="1" dirty="0">
                <a:solidFill>
                  <a:srgbClr val="000000"/>
                </a:solidFill>
                <a:latin typeface="Arial" charset="0"/>
              </a:rPr>
              <a:t> to an action </a:t>
            </a:r>
            <a:r>
              <a:rPr lang="en-US" i="1" dirty="0" smtClean="0">
                <a:solidFill>
                  <a:srgbClr val="000000"/>
                </a:solidFill>
              </a:rPr>
              <a:t>a</a:t>
            </a:r>
            <a:r>
              <a:rPr lang="en-US" b="1" i="1" dirty="0" smtClean="0">
                <a:solidFill>
                  <a:srgbClr val="000000"/>
                </a:solidFill>
                <a:latin typeface="Arial" charset="0"/>
              </a:rPr>
              <a:t> </a:t>
            </a:r>
            <a:r>
              <a:rPr lang="en-US" b="1" dirty="0" smtClean="0">
                <a:solidFill>
                  <a:srgbClr val="000000"/>
                </a:solidFill>
                <a:latin typeface="Arial" charset="0"/>
              </a:rPr>
              <a:t>from </a:t>
            </a:r>
            <a:r>
              <a:rPr lang="en-US" b="1" dirty="0">
                <a:solidFill>
                  <a:srgbClr val="000000"/>
                </a:solidFill>
                <a:latin typeface="Arial" charset="0"/>
              </a:rPr>
              <a:t>a set </a:t>
            </a:r>
            <a:r>
              <a:rPr lang="en-US" i="1" dirty="0">
                <a:solidFill>
                  <a:srgbClr val="000000"/>
                </a:solidFill>
              </a:rPr>
              <a:t>A</a:t>
            </a:r>
            <a:r>
              <a:rPr lang="en-US" b="1" dirty="0">
                <a:solidFill>
                  <a:srgbClr val="000000"/>
                </a:solidFill>
                <a:latin typeface="Arial" charset="0"/>
              </a:rPr>
              <a:t>:</a:t>
            </a:r>
          </a:p>
          <a:p>
            <a:pPr lvl="2">
              <a:spcBef>
                <a:spcPct val="20000"/>
              </a:spcBef>
              <a:buClr>
                <a:srgbClr val="000099"/>
              </a:buClr>
              <a:buSzPct val="100000"/>
            </a:pPr>
            <a:r>
              <a:rPr lang="en-US" i="1" dirty="0">
                <a:solidFill>
                  <a:srgbClr val="000000"/>
                </a:solidFill>
              </a:rPr>
              <a:t>P=[</a:t>
            </a:r>
            <a:r>
              <a:rPr lang="en-US" b="1" i="1" dirty="0">
                <a:solidFill>
                  <a:srgbClr val="000000"/>
                </a:solidFill>
              </a:rPr>
              <a:t>p</a:t>
            </a:r>
            <a:r>
              <a:rPr lang="en-US" b="1" i="1" baseline="-25000" dirty="0">
                <a:solidFill>
                  <a:srgbClr val="000000"/>
                </a:solidFill>
              </a:rPr>
              <a:t>0</a:t>
            </a:r>
            <a:r>
              <a:rPr lang="en-US" i="1" dirty="0">
                <a:solidFill>
                  <a:srgbClr val="000000"/>
                </a:solidFill>
              </a:rPr>
              <a:t>, </a:t>
            </a:r>
            <a:r>
              <a:rPr lang="en-US" b="1" i="1" dirty="0">
                <a:solidFill>
                  <a:srgbClr val="000000"/>
                </a:solidFill>
              </a:rPr>
              <a:t>p</a:t>
            </a:r>
            <a:r>
              <a:rPr lang="en-US" b="1" i="1" baseline="-25000" dirty="0">
                <a:solidFill>
                  <a:srgbClr val="000000"/>
                </a:solidFill>
              </a:rPr>
              <a:t>1</a:t>
            </a:r>
            <a:r>
              <a:rPr lang="en-US" i="1" dirty="0">
                <a:solidFill>
                  <a:srgbClr val="000000"/>
                </a:solidFill>
              </a:rPr>
              <a:t>, … , </a:t>
            </a:r>
            <a:r>
              <a:rPr lang="en-US" b="1" i="1" dirty="0" err="1">
                <a:solidFill>
                  <a:srgbClr val="000000"/>
                </a:solidFill>
              </a:rPr>
              <a:t>p</a:t>
            </a:r>
            <a:r>
              <a:rPr lang="en-US" b="1" i="1" baseline="-25000" dirty="0" err="1">
                <a:solidFill>
                  <a:srgbClr val="000000"/>
                </a:solidFill>
              </a:rPr>
              <a:t>t</a:t>
            </a:r>
            <a:r>
              <a:rPr lang="en-US" i="1" dirty="0">
                <a:solidFill>
                  <a:srgbClr val="000000"/>
                </a:solidFill>
              </a:rPr>
              <a:t>]</a:t>
            </a:r>
          </a:p>
          <a:p>
            <a:pPr lvl="2">
              <a:spcBef>
                <a:spcPct val="20000"/>
              </a:spcBef>
              <a:buClr>
                <a:srgbClr val="000099"/>
              </a:buClr>
              <a:buSzPct val="100000"/>
            </a:pPr>
            <a:r>
              <a:rPr lang="en-US" i="1" dirty="0">
                <a:solidFill>
                  <a:srgbClr val="000000"/>
                </a:solidFill>
              </a:rPr>
              <a:t>A={a</a:t>
            </a:r>
            <a:r>
              <a:rPr lang="en-US" i="1" baseline="-25000" dirty="0">
                <a:solidFill>
                  <a:srgbClr val="000000"/>
                </a:solidFill>
              </a:rPr>
              <a:t>0</a:t>
            </a:r>
            <a:r>
              <a:rPr lang="en-US" i="1" dirty="0">
                <a:solidFill>
                  <a:srgbClr val="000000"/>
                </a:solidFill>
              </a:rPr>
              <a:t>, a</a:t>
            </a:r>
            <a:r>
              <a:rPr lang="en-US" i="1" baseline="-25000" dirty="0">
                <a:solidFill>
                  <a:srgbClr val="000000"/>
                </a:solidFill>
              </a:rPr>
              <a:t>1</a:t>
            </a:r>
            <a:r>
              <a:rPr lang="en-US" i="1" dirty="0">
                <a:solidFill>
                  <a:srgbClr val="000000"/>
                </a:solidFill>
              </a:rPr>
              <a:t>, … , </a:t>
            </a:r>
            <a:r>
              <a:rPr lang="en-US" i="1" dirty="0" err="1">
                <a:solidFill>
                  <a:srgbClr val="000000"/>
                </a:solidFill>
              </a:rPr>
              <a:t>a</a:t>
            </a:r>
            <a:r>
              <a:rPr lang="en-US" i="1" baseline="-25000" dirty="0" err="1">
                <a:solidFill>
                  <a:srgbClr val="000000"/>
                </a:solidFill>
              </a:rPr>
              <a:t>k</a:t>
            </a:r>
            <a:r>
              <a:rPr lang="en-US" i="1" dirty="0">
                <a:solidFill>
                  <a:srgbClr val="000000"/>
                </a:solidFill>
              </a:rPr>
              <a:t>}</a:t>
            </a:r>
          </a:p>
          <a:p>
            <a:pPr>
              <a:spcBef>
                <a:spcPct val="50000"/>
              </a:spcBef>
            </a:pPr>
            <a:endParaRPr lang="en-US" dirty="0">
              <a:solidFill>
                <a:srgbClr val="000000"/>
              </a:solidFill>
            </a:endParaRPr>
          </a:p>
        </p:txBody>
      </p:sp>
      <p:sp>
        <p:nvSpPr>
          <p:cNvPr id="4" name="Date Placeholder 3"/>
          <p:cNvSpPr>
            <a:spLocks noGrp="1"/>
          </p:cNvSpPr>
          <p:nvPr>
            <p:ph type="dt" sz="half" idx="10"/>
          </p:nvPr>
        </p:nvSpPr>
        <p:spPr/>
        <p:txBody>
          <a:bodyPr/>
          <a:lstStyle/>
          <a:p>
            <a:pPr>
              <a:defRPr/>
            </a:pPr>
            <a:r>
              <a:rPr lang="en-US" dirty="0">
                <a:solidFill>
                  <a:srgbClr val="000000"/>
                </a:solidFill>
              </a:rPr>
              <a:t>CIS 421/521 - Intro to AI - </a:t>
            </a:r>
            <a:r>
              <a:rPr lang="en-US" dirty="0" smtClean="0">
                <a:solidFill>
                  <a:srgbClr val="000000"/>
                </a:solidFill>
              </a:rPr>
              <a:t>Summer 2019</a:t>
            </a:r>
            <a:endParaRPr lang="en-US" altLang="en-US" dirty="0">
              <a:solidFill>
                <a:srgbClr val="000000"/>
              </a:solidFill>
            </a:endParaRP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8</a:t>
            </a:fld>
            <a:endParaRPr lang="en-US" altLang="en-US">
              <a:solidFill>
                <a:srgbClr val="000000"/>
              </a:solidFill>
            </a:endParaRPr>
          </a:p>
        </p:txBody>
      </p:sp>
    </p:spTree>
    <p:extLst>
      <p:ext uri="{BB962C8B-B14F-4D97-AF65-F5344CB8AC3E}">
        <p14:creationId xmlns:p14="http://schemas.microsoft.com/office/powerpoint/2010/main" val="1118512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858000" y="3256461"/>
            <a:ext cx="1969226" cy="1969226"/>
          </a:xfrm>
          <a:prstGeom prst="rect">
            <a:avLst/>
          </a:prstGeom>
        </p:spPr>
      </p:pic>
      <p:sp>
        <p:nvSpPr>
          <p:cNvPr id="23556" name="Rectangle 2"/>
          <p:cNvSpPr>
            <a:spLocks noGrp="1" noChangeArrowheads="1"/>
          </p:cNvSpPr>
          <p:nvPr>
            <p:ph type="title"/>
          </p:nvPr>
        </p:nvSpPr>
        <p:spPr/>
        <p:txBody>
          <a:bodyPr/>
          <a:lstStyle/>
          <a:p>
            <a:r>
              <a:rPr lang="en-US"/>
              <a:t>Agents</a:t>
            </a:r>
          </a:p>
        </p:txBody>
      </p:sp>
      <p:sp>
        <p:nvSpPr>
          <p:cNvPr id="23557" name="Rectangle 3"/>
          <p:cNvSpPr>
            <a:spLocks noGrp="1" noChangeArrowheads="1"/>
          </p:cNvSpPr>
          <p:nvPr>
            <p:ph idx="1"/>
          </p:nvPr>
        </p:nvSpPr>
        <p:spPr>
          <a:xfrm>
            <a:off x="685800" y="1600200"/>
            <a:ext cx="7772400" cy="4572000"/>
          </a:xfrm>
        </p:spPr>
        <p:txBody>
          <a:bodyPr/>
          <a:lstStyle/>
          <a:p>
            <a:pPr>
              <a:lnSpc>
                <a:spcPct val="90000"/>
              </a:lnSpc>
            </a:pPr>
            <a:r>
              <a:rPr lang="en-US" sz="2000"/>
              <a:t>An </a:t>
            </a:r>
            <a:r>
              <a:rPr lang="en-US" sz="2000" i="1">
                <a:solidFill>
                  <a:schemeClr val="accent2"/>
                </a:solidFill>
              </a:rPr>
              <a:t>agent</a:t>
            </a:r>
            <a:r>
              <a:rPr lang="en-US" sz="2000"/>
              <a:t> is anything that can be viewed as </a:t>
            </a:r>
          </a:p>
          <a:p>
            <a:pPr lvl="1">
              <a:lnSpc>
                <a:spcPct val="90000"/>
              </a:lnSpc>
            </a:pPr>
            <a:r>
              <a:rPr lang="en-US" sz="1800" i="1">
                <a:solidFill>
                  <a:schemeClr val="accent2"/>
                </a:solidFill>
              </a:rPr>
              <a:t>perceiving</a:t>
            </a:r>
            <a:r>
              <a:rPr lang="en-US" sz="1800"/>
              <a:t> its </a:t>
            </a:r>
            <a:r>
              <a:rPr lang="en-US" sz="1800" i="1">
                <a:solidFill>
                  <a:schemeClr val="accent2"/>
                </a:solidFill>
              </a:rPr>
              <a:t>environment</a:t>
            </a:r>
            <a:r>
              <a:rPr lang="en-US" sz="1800"/>
              <a:t> through </a:t>
            </a:r>
            <a:r>
              <a:rPr lang="en-US" sz="1800" i="1">
                <a:solidFill>
                  <a:schemeClr val="accent2"/>
                </a:solidFill>
              </a:rPr>
              <a:t>sensors</a:t>
            </a:r>
            <a:r>
              <a:rPr lang="en-US" sz="1800"/>
              <a:t> and </a:t>
            </a:r>
          </a:p>
          <a:p>
            <a:pPr lvl="1">
              <a:lnSpc>
                <a:spcPct val="90000"/>
              </a:lnSpc>
            </a:pPr>
            <a:r>
              <a:rPr lang="en-US" sz="1800" i="1">
                <a:solidFill>
                  <a:schemeClr val="accent2"/>
                </a:solidFill>
              </a:rPr>
              <a:t>acting</a:t>
            </a:r>
            <a:r>
              <a:rPr lang="en-US" sz="1800"/>
              <a:t> upon that environment through </a:t>
            </a:r>
            <a:r>
              <a:rPr lang="en-US" sz="1800" i="1">
                <a:solidFill>
                  <a:schemeClr val="accent2"/>
                </a:solidFill>
              </a:rPr>
              <a:t>actuators</a:t>
            </a:r>
          </a:p>
          <a:p>
            <a:pPr>
              <a:lnSpc>
                <a:spcPct val="90000"/>
              </a:lnSpc>
              <a:buFont typeface="Symbol" pitchFamily="18" charset="2"/>
              <a:buNone/>
            </a:pPr>
            <a:endParaRPr lang="en-US" sz="2000"/>
          </a:p>
          <a:p>
            <a:pPr>
              <a:lnSpc>
                <a:spcPct val="90000"/>
              </a:lnSpc>
            </a:pPr>
            <a:r>
              <a:rPr lang="en-US" sz="2000"/>
              <a:t>Human agent: </a:t>
            </a:r>
          </a:p>
          <a:p>
            <a:pPr lvl="1">
              <a:lnSpc>
                <a:spcPct val="90000"/>
              </a:lnSpc>
            </a:pPr>
            <a:r>
              <a:rPr lang="en-US" sz="1800"/>
              <a:t>Sensors: eyes, ears, ...</a:t>
            </a:r>
          </a:p>
          <a:p>
            <a:pPr lvl="1">
              <a:lnSpc>
                <a:spcPct val="90000"/>
              </a:lnSpc>
            </a:pPr>
            <a:r>
              <a:rPr lang="en-US" sz="1800"/>
              <a:t>Actuators: hands, legs, mouth, …</a:t>
            </a:r>
          </a:p>
          <a:p>
            <a:pPr>
              <a:lnSpc>
                <a:spcPct val="90000"/>
              </a:lnSpc>
            </a:pPr>
            <a:endParaRPr lang="en-US" sz="2000"/>
          </a:p>
          <a:p>
            <a:pPr>
              <a:lnSpc>
                <a:spcPct val="90000"/>
              </a:lnSpc>
            </a:pPr>
            <a:r>
              <a:rPr lang="en-US" sz="2000"/>
              <a:t>Robotic agent: </a:t>
            </a:r>
          </a:p>
          <a:p>
            <a:pPr lvl="1">
              <a:lnSpc>
                <a:spcPct val="90000"/>
              </a:lnSpc>
            </a:pPr>
            <a:r>
              <a:rPr lang="en-US" sz="1800"/>
              <a:t>Sensors: cameras and infrared range finders </a:t>
            </a:r>
          </a:p>
          <a:p>
            <a:pPr lvl="1">
              <a:lnSpc>
                <a:spcPct val="90000"/>
              </a:lnSpc>
            </a:pPr>
            <a:r>
              <a:rPr lang="en-US" sz="1800"/>
              <a:t>Actuators: various motors</a:t>
            </a:r>
          </a:p>
          <a:p>
            <a:pPr>
              <a:lnSpc>
                <a:spcPct val="90000"/>
              </a:lnSpc>
            </a:pPr>
            <a:endParaRPr lang="en-US" sz="2000"/>
          </a:p>
          <a:p>
            <a:pPr>
              <a:lnSpc>
                <a:spcPct val="90000"/>
              </a:lnSpc>
            </a:pPr>
            <a:r>
              <a:rPr lang="en-US" sz="2000"/>
              <a:t>Agents include humans, robots, softbots, </a:t>
            </a:r>
            <a:r>
              <a:rPr lang="en-US" sz="2000" i="1"/>
              <a:t>thermostats</a:t>
            </a:r>
            <a:r>
              <a:rPr lang="en-US" sz="2000"/>
              <a:t>, …</a:t>
            </a:r>
          </a:p>
        </p:txBody>
      </p:sp>
      <p:sp>
        <p:nvSpPr>
          <p:cNvPr id="2355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0C54F8E-FEE8-4A0E-AA0D-6CC81AA51F1E}" type="slidenum">
              <a:rPr lang="en-US" altLang="en-US" sz="1400" smtClean="0"/>
              <a:pPr/>
              <a:t>9</a:t>
            </a:fld>
            <a:endParaRPr lang="en-US" altLang="en-US" sz="1400"/>
          </a:p>
        </p:txBody>
      </p:sp>
    </p:spTree>
    <p:extLst>
      <p:ext uri="{BB962C8B-B14F-4D97-AF65-F5344CB8AC3E}">
        <p14:creationId xmlns:p14="http://schemas.microsoft.com/office/powerpoint/2010/main" val="688495690"/>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1_bbn-upen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70C0"/>
      </a:hlink>
      <a:folHlink>
        <a:srgbClr val="B2B2B2"/>
      </a:folHlink>
    </a:clrScheme>
    <a:fontScheme name="1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wrap="none" lIns="92075" tIns="46038" rIns="92075" bIns="46038" anchor="ctr"/>
      <a:lstStyle>
        <a:defPPr>
          <a:defRPr sz="1400" dirty="0"/>
        </a:defPPr>
      </a:lstStyle>
    </a:txDef>
  </a:objectDefaults>
  <a:extraClrSchemeLst>
    <a:extraClrScheme>
      <a:clrScheme name="1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upenn-bbn1</Template>
  <TotalTime>0</TotalTime>
  <Words>4924</Words>
  <Application>Microsoft Macintosh PowerPoint</Application>
  <PresentationFormat>On-screen Show (4:3)</PresentationFormat>
  <Paragraphs>1029</Paragraphs>
  <Slides>67</Slides>
  <Notes>63</Notes>
  <HiddenSlides>10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3" baseType="lpstr">
      <vt:lpstr>Arial Narrow</vt:lpstr>
      <vt:lpstr>Calibri</vt:lpstr>
      <vt:lpstr>Consolas</vt:lpstr>
      <vt:lpstr>Courier New</vt:lpstr>
      <vt:lpstr>Engravers MT</vt:lpstr>
      <vt:lpstr>Mangal</vt:lpstr>
      <vt:lpstr>Monotype Corsiva</vt:lpstr>
      <vt:lpstr>ＭＳ Ｐゴシック</vt:lpstr>
      <vt:lpstr>Symbol</vt:lpstr>
      <vt:lpstr>Tahoma</vt:lpstr>
      <vt:lpstr>Times</vt:lpstr>
      <vt:lpstr>Times New Roman</vt:lpstr>
      <vt:lpstr>Wingdings</vt:lpstr>
      <vt:lpstr>Arial</vt:lpstr>
      <vt:lpstr>1_bbn-upenn</vt:lpstr>
      <vt:lpstr>Equation</vt:lpstr>
      <vt:lpstr>Intelligent Agents, Search Problem Formulation and Uninformed Search</vt:lpstr>
      <vt:lpstr>Reminder – HW due tonight</vt:lpstr>
      <vt:lpstr>Outline for today’s lecture</vt:lpstr>
      <vt:lpstr>Review: What is AI?</vt:lpstr>
      <vt:lpstr>Review: Acting rationally:  rational agents</vt:lpstr>
      <vt:lpstr>Agents</vt:lpstr>
      <vt:lpstr>What about your robot?</vt:lpstr>
      <vt:lpstr>Agents and environments</vt:lpstr>
      <vt:lpstr>Agents</vt:lpstr>
      <vt:lpstr>Agent function &amp; program</vt:lpstr>
      <vt:lpstr>Rational agents</vt:lpstr>
      <vt:lpstr>Performance measure - example</vt:lpstr>
      <vt:lpstr>Rationality is not  omniscience</vt:lpstr>
      <vt:lpstr>Rational agents 2</vt:lpstr>
      <vt:lpstr>Outline for today’s lecture</vt:lpstr>
      <vt:lpstr>Task environments</vt:lpstr>
      <vt:lpstr>PEAS: Specifying an automated taxi driver</vt:lpstr>
      <vt:lpstr>PEAS: Specifying an automated taxi driver</vt:lpstr>
      <vt:lpstr>PEAS: Medical diagnosis system</vt:lpstr>
      <vt:lpstr>PEAS: Medical diagnosis system</vt:lpstr>
      <vt:lpstr>The rational agent designer’s goal</vt:lpstr>
      <vt:lpstr>Environment types: Definitions 1</vt:lpstr>
      <vt:lpstr>Environment types: Definitions 2</vt:lpstr>
      <vt:lpstr>Examples</vt:lpstr>
      <vt:lpstr>The Hardest Environment</vt:lpstr>
      <vt:lpstr>Environment Restrictions for Now</vt:lpstr>
      <vt:lpstr>Problem Solving Agents &amp; Problem Formulation</vt:lpstr>
      <vt:lpstr>Example search problem: 8-puzzle</vt:lpstr>
      <vt:lpstr>Example search problem:  holiday in Romania</vt:lpstr>
      <vt:lpstr>Holiday in Romania</vt:lpstr>
      <vt:lpstr>More formally, a problem is defined by:</vt:lpstr>
      <vt:lpstr>Solutions &amp; Optimal Solutions</vt:lpstr>
      <vt:lpstr>Art: Formulating a Search Problem</vt:lpstr>
      <vt:lpstr>Example: 8-puzzle</vt:lpstr>
      <vt:lpstr>Example: 8-puzzle</vt:lpstr>
      <vt:lpstr>Example: 8-puzzle</vt:lpstr>
      <vt:lpstr>Hard subtask: Selecting a state space</vt:lpstr>
      <vt:lpstr>Outline for today’s lecture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II: Time Complexity</vt:lpstr>
      <vt:lpstr>ID search, Evaluation III</vt:lpstr>
      <vt:lpstr>Summary of algorithms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2018-09-06T15:24:35Z</cp:lastPrinted>
  <dcterms:created xsi:type="dcterms:W3CDTF">2013-09-03T01:57:58Z</dcterms:created>
  <dcterms:modified xsi:type="dcterms:W3CDTF">2019-07-09T15:17:15Z</dcterms:modified>
</cp:coreProperties>
</file>